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5" r:id="rId6"/>
    <p:sldId id="266" r:id="rId7"/>
    <p:sldId id="264" r:id="rId8"/>
    <p:sldId id="276" r:id="rId9"/>
    <p:sldId id="263" r:id="rId10"/>
    <p:sldId id="267" r:id="rId11"/>
    <p:sldId id="274" r:id="rId12"/>
    <p:sldId id="275" r:id="rId13"/>
    <p:sldId id="278" r:id="rId14"/>
    <p:sldId id="277" r:id="rId15"/>
    <p:sldId id="257" r:id="rId16"/>
    <p:sldId id="268" r:id="rId17"/>
    <p:sldId id="270" r:id="rId18"/>
    <p:sldId id="282" r:id="rId19"/>
    <p:sldId id="281" r:id="rId20"/>
    <p:sldId id="279" r:id="rId21"/>
    <p:sldId id="280" r:id="rId22"/>
    <p:sldId id="259" r:id="rId23"/>
    <p:sldId id="269" r:id="rId24"/>
    <p:sldId id="273" r:id="rId25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E361-3632-4144-809D-55C7C2162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CFB21-1D2D-4BB6-B438-C06075C28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1B5A7-4173-40BC-9BF4-7BEF8D41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7198-3FCB-4E5E-ADF0-6257C543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98F45-5140-40CB-B731-B79603E4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0790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0BFD-060F-4490-BD13-86C4D7A3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BEE1F-EA4F-4C80-9600-CCB997A98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0FB4-55A5-43A7-BE66-BBF2026F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D750-EC48-4188-89D8-03BBBD97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3AE9-3D57-40E7-A896-C6DD2B8A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5154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F2D6CE-86FC-4165-B252-9B2AC65DE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D88D9-9A86-41BB-9180-F2791AF8E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1D68F-B6E3-48B4-BAE5-E7E79324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E50F6-35BB-4DCC-9121-15F3868E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18B94-BAA5-4BE0-8C82-B254B0E0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3395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ED8D-7D11-425D-AB6C-0BA10E72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E2DD-BD1E-4D2A-9BAC-256680D28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83C3-9B20-4C4A-AF53-600214B4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C892D-2FF6-4D04-9459-43EB87D7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212B0-8B25-4DBE-91B1-E311D523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48152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AEFD-81A1-420F-A263-789B23D9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6796E-8525-479B-8919-3B5833DF9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4767-DC12-4AA6-80EF-5C6F8782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E5278-38F2-4F22-94B5-A50245AD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E680C-5567-47FD-B68E-013681BF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62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0123-6AB9-4305-AE9C-7BC2E1DF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EA71-6C7C-4A32-B311-D20220E59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7BF6A-AE04-4834-A9C3-330344F8D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0F6BB-3E74-42BD-9696-549D30C1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086A-402D-431A-A433-5A1665DB4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3744F-6D61-4A81-B858-34301325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67076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815F-1D9A-4C46-86B5-E4E31AD8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1C12C-5F67-4F90-98B7-31651509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512DA-8528-41CF-8792-002AD12A2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B14D8-1CF0-4D9F-9D8D-15D539C1D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148FA-A3C5-4B4B-8973-50D1CD31F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51C68-6B7E-438F-B058-CD1ADDB3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C511D-75D6-47C0-96BC-624139D8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3D74A-F3BD-4574-9BE9-E8EBA981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1938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0162-6A12-4C5B-8158-C5B630A1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EC061-539A-47D4-B390-EA635002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38DE6-F4C4-4B46-A73B-A5170CB4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BC7B-EE10-4C7D-9CEA-D5850257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4797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BB818-4F20-4EC4-B160-AA9329FB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26171-5A5E-4249-93C3-DA01EE38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39A1-B6B6-4972-902D-B73B1699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0487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8C15-1D2D-41D1-AED9-AA5D98AD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6CC4-6742-4FE4-890B-8763CE20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CC457-0E9F-4A40-92FE-1B7152057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B578F-8C7E-4C12-9ED8-2A743002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5C501-8C69-4E48-AA11-CA3432E6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FE51E-6DA6-4808-A480-03A579A9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0837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D9F8-4C58-4CE7-8DAE-9934A7A8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09CD4-73BF-46EE-ABDD-26F4EA1CC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B2508-2C32-430A-ACC5-0F5AF06BE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DFE05-96BD-4C2C-9184-ED874819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AE952-CE02-4E6B-A298-AECC9E4F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66D55-0BDF-46CC-BCA9-C25FE0B7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4481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1060B-49EB-4237-B54C-669E91B5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2F2A3-9563-4F87-A700-04DF5B5B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12CBE-F637-406C-A006-9B9969B70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9953-E8CC-44D0-8474-45368D32C087}" type="datetimeFigureOut">
              <a:rPr lang="bn-BD" smtClean="0"/>
              <a:t>29/12/1446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AD9E2-A9DF-477E-ACFB-A60ADC505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EA73-4ECA-4093-98AA-398998F9A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1043-CBCD-428E-A4AF-BE5D7F7E6550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9298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6C32F2-C354-4B7C-859F-A73BF46B9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3" y="0"/>
            <a:ext cx="12197593" cy="2251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6DB7A4-ABAC-46B9-ADD4-96012FBE7291}"/>
              </a:ext>
            </a:extLst>
          </p:cNvPr>
          <p:cNvSpPr txBox="1"/>
          <p:nvPr/>
        </p:nvSpPr>
        <p:spPr>
          <a:xfrm>
            <a:off x="1442906" y="2505670"/>
            <a:ext cx="92950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Human-Written and AI-Generated Text: A Comprehensive Study Using Explainable Artificial Intelligence in Text Classification</a:t>
            </a:r>
            <a:endParaRPr lang="bn-BD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2F1FD7DD-89BC-41AD-A052-5E7F87537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57212"/>
              </p:ext>
            </p:extLst>
          </p:nvPr>
        </p:nvGraphicFramePr>
        <p:xfrm>
          <a:off x="1237844" y="5148398"/>
          <a:ext cx="10626987" cy="118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329">
                  <a:extLst>
                    <a:ext uri="{9D8B030D-6E8A-4147-A177-3AD203B41FA5}">
                      <a16:colId xmlns:a16="http://schemas.microsoft.com/office/drawing/2014/main" val="1662953957"/>
                    </a:ext>
                  </a:extLst>
                </a:gridCol>
                <a:gridCol w="3542329">
                  <a:extLst>
                    <a:ext uri="{9D8B030D-6E8A-4147-A177-3AD203B41FA5}">
                      <a16:colId xmlns:a16="http://schemas.microsoft.com/office/drawing/2014/main" val="955139834"/>
                    </a:ext>
                  </a:extLst>
                </a:gridCol>
                <a:gridCol w="3542329">
                  <a:extLst>
                    <a:ext uri="{9D8B030D-6E8A-4147-A177-3AD203B41FA5}">
                      <a16:colId xmlns:a16="http://schemas.microsoft.com/office/drawing/2014/main" val="2556424100"/>
                    </a:ext>
                  </a:extLst>
                </a:gridCol>
              </a:tblGrid>
              <a:tr h="1184093"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Sagor Aich</a:t>
                      </a:r>
                    </a:p>
                    <a:p>
                      <a:pPr algn="just"/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Dept. of Computer Science &amp; Engineering,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Rajshahi University of Engineering and Technology,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sagor.aichh@gmail.com</a:t>
                      </a:r>
                      <a:endParaRPr lang="bn-BD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Koshik</a:t>
                      </a: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Debanath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Dept. of Computer Science &amp; Engineering,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Rajshahi University of Engineering and Technology,</a:t>
                      </a:r>
                      <a:endParaRPr lang="bn-BD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koshik.debanath@gmail.com</a:t>
                      </a:r>
                      <a:endParaRPr lang="bn-BD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Azmain</a:t>
                      </a: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Yakin Srizon</a:t>
                      </a:r>
                    </a:p>
                    <a:p>
                      <a:pPr algn="just"/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Professor,</a:t>
                      </a:r>
                    </a:p>
                    <a:p>
                      <a:pPr algn="just"/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Dept. of Computer Science &amp; Engineering,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Rajshahi University of Engineering and Technology,</a:t>
                      </a:r>
                      <a:endParaRPr lang="bn-BD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azmainsrizon@gmail.com</a:t>
                      </a:r>
                      <a:endParaRPr lang="bn-BD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0247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F238843-134A-4E54-A0FD-DFDAC0ED0043}"/>
              </a:ext>
            </a:extLst>
          </p:cNvPr>
          <p:cNvSpPr txBox="1"/>
          <p:nvPr/>
        </p:nvSpPr>
        <p:spPr>
          <a:xfrm>
            <a:off x="5543725" y="4492678"/>
            <a:ext cx="1754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endParaRPr lang="bn-BD" sz="2800" dirty="0">
              <a:latin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1A2E5-C22F-412A-9790-6272C9E7414E}"/>
              </a:ext>
            </a:extLst>
          </p:cNvPr>
          <p:cNvCxnSpPr>
            <a:cxnSpLocks/>
          </p:cNvCxnSpPr>
          <p:nvPr/>
        </p:nvCxnSpPr>
        <p:spPr>
          <a:xfrm>
            <a:off x="1237844" y="3955779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6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20C0B-293B-4A2E-8417-8C06A62C9A4F}"/>
              </a:ext>
            </a:extLst>
          </p:cNvPr>
          <p:cNvSpPr/>
          <p:nvPr/>
        </p:nvSpPr>
        <p:spPr>
          <a:xfrm>
            <a:off x="4385405" y="439895"/>
            <a:ext cx="3421189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A62B11-9C99-4F71-8A11-585C4D5E617D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2CFACB-FC72-4CEE-94FA-FD6B34FB1B1F}"/>
              </a:ext>
            </a:extLst>
          </p:cNvPr>
          <p:cNvSpPr txBox="1"/>
          <p:nvPr/>
        </p:nvSpPr>
        <p:spPr>
          <a:xfrm>
            <a:off x="1338104" y="164413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 Classifier: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289EF-DAD6-4049-A830-BE1780B5875A}"/>
              </a:ext>
            </a:extLst>
          </p:cNvPr>
          <p:cNvSpPr txBox="1"/>
          <p:nvPr/>
        </p:nvSpPr>
        <p:spPr>
          <a:xfrm>
            <a:off x="3048698" y="2013466"/>
            <a:ext cx="6094602" cy="275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decision trees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</a:rPr>
              <a:t>Maximum depth unlimited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</a:rPr>
              <a:t>class weights are balanced to address the minority class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bn-BD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9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20C0B-293B-4A2E-8417-8C06A62C9A4F}"/>
              </a:ext>
            </a:extLst>
          </p:cNvPr>
          <p:cNvSpPr/>
          <p:nvPr/>
        </p:nvSpPr>
        <p:spPr>
          <a:xfrm>
            <a:off x="4385405" y="439895"/>
            <a:ext cx="3421189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A62B11-9C99-4F71-8A11-585C4D5E617D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6C50B62-F7B3-4216-8BD3-122491E01097}"/>
              </a:ext>
            </a:extLst>
          </p:cNvPr>
          <p:cNvSpPr txBox="1"/>
          <p:nvPr/>
        </p:nvSpPr>
        <p:spPr>
          <a:xfrm>
            <a:off x="1100831" y="1577022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(all-MiniLM-L6-v2) with Random Forest Classifier:</a:t>
            </a:r>
            <a:endParaRPr lang="bn-BD" b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089F3-93E7-4657-B8C4-5E1FC10306E4}"/>
              </a:ext>
            </a:extLst>
          </p:cNvPr>
          <p:cNvSpPr txBox="1"/>
          <p:nvPr/>
        </p:nvSpPr>
        <p:spPr>
          <a:xfrm>
            <a:off x="2530329" y="1946354"/>
            <a:ext cx="6096000" cy="274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onvert text to 384 dimensional vectors.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</a:rPr>
              <a:t>Applied layer normalization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</a:rPr>
              <a:t>[CLS] token to represent entire text sequences.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94325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20C0B-293B-4A2E-8417-8C06A62C9A4F}"/>
              </a:ext>
            </a:extLst>
          </p:cNvPr>
          <p:cNvSpPr/>
          <p:nvPr/>
        </p:nvSpPr>
        <p:spPr>
          <a:xfrm>
            <a:off x="4385405" y="439895"/>
            <a:ext cx="3421189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A62B11-9C99-4F71-8A11-585C4D5E617D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4AE612-0974-42F0-9E88-E9E100739A67}"/>
              </a:ext>
            </a:extLst>
          </p:cNvPr>
          <p:cNvSpPr txBox="1"/>
          <p:nvPr/>
        </p:nvSpPr>
        <p:spPr>
          <a:xfrm>
            <a:off x="1201723" y="162735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Embedding (BERT) with Random Forest Classifier:</a:t>
            </a:r>
            <a:endParaRPr lang="bn-BD" b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DD176-D691-44FF-924B-36150F7F4D0A}"/>
              </a:ext>
            </a:extLst>
          </p:cNvPr>
          <p:cNvSpPr txBox="1"/>
          <p:nvPr/>
        </p:nvSpPr>
        <p:spPr>
          <a:xfrm>
            <a:off x="3964218" y="1996688"/>
            <a:ext cx="6096000" cy="2050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bn-BD" dirty="0">
                <a:latin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bn-BD" dirty="0">
                <a:latin typeface="Times New Roman" panose="02020603050405020304" pitchFamily="18" charset="0"/>
              </a:rPr>
              <a:t>layer transformer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</a:rPr>
              <a:t>G</a:t>
            </a:r>
            <a:r>
              <a:rPr lang="bn-BD" dirty="0">
                <a:latin typeface="Times New Roman" panose="02020603050405020304" pitchFamily="18" charset="0"/>
              </a:rPr>
              <a:t>enerate 768D vectors</a:t>
            </a:r>
            <a:endParaRPr lang="en-US" dirty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62359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20C0B-293B-4A2E-8417-8C06A62C9A4F}"/>
              </a:ext>
            </a:extLst>
          </p:cNvPr>
          <p:cNvSpPr/>
          <p:nvPr/>
        </p:nvSpPr>
        <p:spPr>
          <a:xfrm>
            <a:off x="4385405" y="439895"/>
            <a:ext cx="3421189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A62B11-9C99-4F71-8A11-585C4D5E617D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4AE612-0974-42F0-9E88-E9E100739A67}"/>
              </a:ext>
            </a:extLst>
          </p:cNvPr>
          <p:cNvSpPr txBox="1"/>
          <p:nvPr/>
        </p:nvSpPr>
        <p:spPr>
          <a:xfrm>
            <a:off x="1226890" y="162735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 Fine-Tuning:</a:t>
            </a:r>
            <a:endParaRPr lang="bn-BD" b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A7396-7A9E-4027-8156-A9848B038189}"/>
              </a:ext>
            </a:extLst>
          </p:cNvPr>
          <p:cNvSpPr txBox="1"/>
          <p:nvPr/>
        </p:nvSpPr>
        <p:spPr>
          <a:xfrm>
            <a:off x="3233690" y="1812022"/>
            <a:ext cx="6094520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BERT-base (110M parameters)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bn-BD" dirty="0">
                <a:latin typeface="Times New Roman" panose="02020603050405020304" pitchFamily="18" charset="0"/>
              </a:rPr>
              <a:t>Cross-entropy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Optimizer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 size 16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Epochs 3</a:t>
            </a:r>
          </a:p>
        </p:txBody>
      </p:sp>
    </p:spTree>
    <p:extLst>
      <p:ext uri="{BB962C8B-B14F-4D97-AF65-F5344CB8AC3E}">
        <p14:creationId xmlns:p14="http://schemas.microsoft.com/office/powerpoint/2010/main" val="263028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20C0B-293B-4A2E-8417-8C06A62C9A4F}"/>
              </a:ext>
            </a:extLst>
          </p:cNvPr>
          <p:cNvSpPr/>
          <p:nvPr/>
        </p:nvSpPr>
        <p:spPr>
          <a:xfrm>
            <a:off x="4385405" y="439895"/>
            <a:ext cx="3421189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A62B11-9C99-4F71-8A11-585C4D5E617D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9520104-DF3B-4838-AA7A-A89A772DF495}"/>
              </a:ext>
            </a:extLst>
          </p:cNvPr>
          <p:cNvSpPr txBox="1"/>
          <p:nvPr/>
        </p:nvSpPr>
        <p:spPr>
          <a:xfrm>
            <a:off x="1338104" y="1652523"/>
            <a:ext cx="8753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Interpretability with Local Interpretable Model-Agnostic Explanations (LIME):</a:t>
            </a:r>
            <a:endParaRPr lang="bn-BD" b="1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CAABB-FBC1-4969-879A-391E0565CC82}"/>
              </a:ext>
            </a:extLst>
          </p:cNvPr>
          <p:cNvSpPr txBox="1"/>
          <p:nvPr/>
        </p:nvSpPr>
        <p:spPr>
          <a:xfrm>
            <a:off x="2885812" y="2021855"/>
            <a:ext cx="7558481" cy="1373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local explanations by approximating the model’s behavior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gaussian kernel</a:t>
            </a:r>
            <a:endParaRPr lang="bn-BD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D698A-E35C-440C-88ED-90B5A844E481}"/>
              </a:ext>
            </a:extLst>
          </p:cNvPr>
          <p:cNvSpPr/>
          <p:nvPr/>
        </p:nvSpPr>
        <p:spPr>
          <a:xfrm>
            <a:off x="3910788" y="325631"/>
            <a:ext cx="4796984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analysis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91723-7FF7-4600-9A04-F5BC59BA90A9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870EE61-F739-4B3F-88E2-AFAA13E62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96" y="1701987"/>
            <a:ext cx="3809725" cy="2999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BCB16E-F9F2-49D6-9B35-5CC160092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55" y="1549352"/>
            <a:ext cx="4067962" cy="3050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C1B322-9E1C-436B-A4EA-D36EA5FAD24C}"/>
              </a:ext>
            </a:extLst>
          </p:cNvPr>
          <p:cNvSpPr txBox="1"/>
          <p:nvPr/>
        </p:nvSpPr>
        <p:spPr>
          <a:xfrm>
            <a:off x="1947041" y="4848236"/>
            <a:ext cx="4125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3: ROC Curve of the Random Forest Classifier.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5C66F-4635-4787-94BA-B07437E5B321}"/>
              </a:ext>
            </a:extLst>
          </p:cNvPr>
          <p:cNvSpPr txBox="1"/>
          <p:nvPr/>
        </p:nvSpPr>
        <p:spPr>
          <a:xfrm>
            <a:off x="6510555" y="4785428"/>
            <a:ext cx="4262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4: ROC Curve for Embedding (all-MiniLM-L6-v2)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Random Forest Classifier.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2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D698A-E35C-440C-88ED-90B5A844E481}"/>
              </a:ext>
            </a:extLst>
          </p:cNvPr>
          <p:cNvSpPr/>
          <p:nvPr/>
        </p:nvSpPr>
        <p:spPr>
          <a:xfrm>
            <a:off x="3910788" y="325631"/>
            <a:ext cx="4796984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analysis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91723-7FF7-4600-9A04-F5BC59BA90A9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EE10C0D-8633-4BEC-AB32-A459DDB3F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73" y="1607488"/>
            <a:ext cx="4133001" cy="3192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5AD8B-1F78-4624-8E80-BFC64C121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69" y="1607487"/>
            <a:ext cx="4055815" cy="3192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E20F74-40AD-4289-ACA7-48CF7F6E25C5}"/>
              </a:ext>
            </a:extLst>
          </p:cNvPr>
          <p:cNvSpPr txBox="1"/>
          <p:nvPr/>
        </p:nvSpPr>
        <p:spPr>
          <a:xfrm>
            <a:off x="2317993" y="4976413"/>
            <a:ext cx="3495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5: ROC Curve for Embedding (BERT) with Random Forest Classifier.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3F384-5762-48EE-B2EF-09A8DE748023}"/>
              </a:ext>
            </a:extLst>
          </p:cNvPr>
          <p:cNvSpPr txBox="1"/>
          <p:nvPr/>
        </p:nvSpPr>
        <p:spPr>
          <a:xfrm>
            <a:off x="6828638" y="4949106"/>
            <a:ext cx="3495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6: ROC Curve for the Fine-Tuned BERT Model.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8F8E4-D48B-4356-9413-99B2889E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171" y="1746950"/>
            <a:ext cx="5039009" cy="1518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4826D-4298-4806-BAA9-DB59E5F5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71" y="4252555"/>
            <a:ext cx="5552800" cy="176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9F9739-8EC1-4500-9FF2-EDF5E19716AF}"/>
              </a:ext>
            </a:extLst>
          </p:cNvPr>
          <p:cNvSpPr/>
          <p:nvPr/>
        </p:nvSpPr>
        <p:spPr>
          <a:xfrm>
            <a:off x="3910788" y="325631"/>
            <a:ext cx="4796984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analysis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EE7C04-5CBA-4F64-8B68-C50138C79F7C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633567-0797-4A8A-A8A6-B89BF71076BC}"/>
              </a:ext>
            </a:extLst>
          </p:cNvPr>
          <p:cNvSpPr txBox="1"/>
          <p:nvPr/>
        </p:nvSpPr>
        <p:spPr>
          <a:xfrm>
            <a:off x="2678186" y="1547449"/>
            <a:ext cx="7665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I: Class-wise performance metrics for RF classifier after hyperparameter tuning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17B845-F5CF-4443-B974-776CDDF27A2C}"/>
              </a:ext>
            </a:extLst>
          </p:cNvPr>
          <p:cNvSpPr txBox="1"/>
          <p:nvPr/>
        </p:nvSpPr>
        <p:spPr>
          <a:xfrm>
            <a:off x="2795859" y="4047326"/>
            <a:ext cx="65529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Class-wise performance metrics for BERT embeddings with RF classifier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6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D21D4-9991-4888-B974-E628DEAB4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88" y="2551794"/>
            <a:ext cx="5088633" cy="1562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D4A07A-7BCA-4F79-B292-B653A3F6788E}"/>
              </a:ext>
            </a:extLst>
          </p:cNvPr>
          <p:cNvSpPr/>
          <p:nvPr/>
        </p:nvSpPr>
        <p:spPr>
          <a:xfrm>
            <a:off x="3910788" y="325631"/>
            <a:ext cx="4796984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analysis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04EECF-349C-4226-BA1E-8494979A5BAA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A1D838-2122-40D3-A694-2013DC972C8E}"/>
              </a:ext>
            </a:extLst>
          </p:cNvPr>
          <p:cNvSpPr txBox="1"/>
          <p:nvPr/>
        </p:nvSpPr>
        <p:spPr>
          <a:xfrm>
            <a:off x="3602362" y="2244017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Class-wise performance metrics for fine-tuned BERT model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6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D698A-E35C-440C-88ED-90B5A844E481}"/>
              </a:ext>
            </a:extLst>
          </p:cNvPr>
          <p:cNvSpPr/>
          <p:nvPr/>
        </p:nvSpPr>
        <p:spPr>
          <a:xfrm>
            <a:off x="3910788" y="325631"/>
            <a:ext cx="4796984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analysis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91723-7FF7-4600-9A04-F5BC59BA90A9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987CECF-86E6-44A8-89DC-3C79A0BCF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27" y="1461520"/>
            <a:ext cx="6295024" cy="4639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4912B-4678-42D5-AF2B-2D08BEA89549}"/>
              </a:ext>
            </a:extLst>
          </p:cNvPr>
          <p:cNvSpPr txBox="1"/>
          <p:nvPr/>
        </p:nvSpPr>
        <p:spPr>
          <a:xfrm>
            <a:off x="3379849" y="6146547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Fig.7 : LIME Output Illustrating the Explanation of a Human-Generated Text.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4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3E8236-3869-4012-8E5F-1311B6A91590}"/>
              </a:ext>
            </a:extLst>
          </p:cNvPr>
          <p:cNvCxnSpPr>
            <a:cxnSpLocks/>
          </p:cNvCxnSpPr>
          <p:nvPr/>
        </p:nvCxnSpPr>
        <p:spPr>
          <a:xfrm>
            <a:off x="1100831" y="1460298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C7EF3B9-47CB-4594-93A8-6C26FCA4E1BE}"/>
              </a:ext>
            </a:extLst>
          </p:cNvPr>
          <p:cNvSpPr/>
          <p:nvPr/>
        </p:nvSpPr>
        <p:spPr>
          <a:xfrm>
            <a:off x="4753251" y="689256"/>
            <a:ext cx="245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C52B-B7A9-4044-9993-FEC47B50CD88}"/>
              </a:ext>
            </a:extLst>
          </p:cNvPr>
          <p:cNvSpPr/>
          <p:nvPr/>
        </p:nvSpPr>
        <p:spPr>
          <a:xfrm>
            <a:off x="2387949" y="1523456"/>
            <a:ext cx="3996074" cy="409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Problem Statement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description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analysis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8328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D698A-E35C-440C-88ED-90B5A844E481}"/>
              </a:ext>
            </a:extLst>
          </p:cNvPr>
          <p:cNvSpPr/>
          <p:nvPr/>
        </p:nvSpPr>
        <p:spPr>
          <a:xfrm>
            <a:off x="3910788" y="325631"/>
            <a:ext cx="4796984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analysis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91723-7FF7-4600-9A04-F5BC59BA90A9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8B13E38-B454-4F11-AFE7-71274BF71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"/>
          <a:stretch/>
        </p:blipFill>
        <p:spPr>
          <a:xfrm>
            <a:off x="3200884" y="1441073"/>
            <a:ext cx="6216791" cy="4578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B8505-BA53-4E01-BFBA-B4855E4D9E74}"/>
              </a:ext>
            </a:extLst>
          </p:cNvPr>
          <p:cNvSpPr txBox="1"/>
          <p:nvPr/>
        </p:nvSpPr>
        <p:spPr>
          <a:xfrm>
            <a:off x="3382860" y="6187368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8: LIME Output Illustrating the Explanation of an AI-Generated Text.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CD698A-E35C-440C-88ED-90B5A844E481}"/>
              </a:ext>
            </a:extLst>
          </p:cNvPr>
          <p:cNvSpPr/>
          <p:nvPr/>
        </p:nvSpPr>
        <p:spPr>
          <a:xfrm>
            <a:off x="3910788" y="325631"/>
            <a:ext cx="4796984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analysis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91723-7FF7-4600-9A04-F5BC59BA90A9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E11B1D1-E2E5-4053-995E-FA2A37ADA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93" y="2441686"/>
            <a:ext cx="5564190" cy="2347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64928-6FAC-4706-9058-9E84D781FF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r="6372"/>
          <a:stretch/>
        </p:blipFill>
        <p:spPr>
          <a:xfrm>
            <a:off x="6692883" y="1573902"/>
            <a:ext cx="4481779" cy="3710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B7789F-D434-4D3A-A586-4FE1DDAA564A}"/>
              </a:ext>
            </a:extLst>
          </p:cNvPr>
          <p:cNvSpPr txBox="1"/>
          <p:nvPr/>
        </p:nvSpPr>
        <p:spPr>
          <a:xfrm>
            <a:off x="2069586" y="4976321"/>
            <a:ext cx="3345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Fig.9: Comparison of Model Performance.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5EF21-0DF7-4EC7-A11C-DA86BD8AA70B}"/>
              </a:ext>
            </a:extLst>
          </p:cNvPr>
          <p:cNvSpPr txBox="1"/>
          <p:nvPr/>
        </p:nvSpPr>
        <p:spPr>
          <a:xfrm>
            <a:off x="6751658" y="5382063"/>
            <a:ext cx="4720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Fig.10: Significance of Feature Weights in LIME Explanations.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6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D5615E-7CE8-48B9-B35F-E9F08309C598}"/>
              </a:ext>
            </a:extLst>
          </p:cNvPr>
          <p:cNvSpPr/>
          <p:nvPr/>
        </p:nvSpPr>
        <p:spPr>
          <a:xfrm>
            <a:off x="4498018" y="288893"/>
            <a:ext cx="2900038" cy="11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907E5A-8F85-4F5B-AEB4-605262BC9DF6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56472BE-E50C-4FFA-9C0D-79EBEE16A173}"/>
              </a:ext>
            </a:extLst>
          </p:cNvPr>
          <p:cNvSpPr txBox="1"/>
          <p:nvPr/>
        </p:nvSpPr>
        <p:spPr>
          <a:xfrm>
            <a:off x="2149678" y="1593799"/>
            <a:ext cx="8311393" cy="206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the effectiveness of fine-tuned BERT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between AI-generated and human-authored text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fine-tuned BERT  Achieving superior performance across all evaluation metrics.</a:t>
            </a:r>
            <a:endParaRPr lang="bn-BD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55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C79514-6816-461B-AE38-A805FF9CB3A2}"/>
              </a:ext>
            </a:extLst>
          </p:cNvPr>
          <p:cNvSpPr/>
          <p:nvPr/>
        </p:nvSpPr>
        <p:spPr>
          <a:xfrm>
            <a:off x="4498018" y="288893"/>
            <a:ext cx="2900038" cy="11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84E68B-7490-48A2-9BD2-E6374614DD26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6EB8FBB-F442-48E5-8D3B-E948A45D8BD5}"/>
              </a:ext>
            </a:extLst>
          </p:cNvPr>
          <p:cNvSpPr txBox="1"/>
          <p:nvPr/>
        </p:nvSpPr>
        <p:spPr>
          <a:xfrm>
            <a:off x="1520391" y="1753656"/>
            <a:ext cx="9523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S. Jain and B.C. Wallace, “Attention is not explanation,”2019.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S.M. Lundberg and S. I. Lee, “A unified approach to interpreting model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predictions,”in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Proceedings of the 31stInternational Conference on Neural Information Processing Systems(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NeurIPS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),2017,pp.4765 4774.</a:t>
            </a:r>
            <a:endParaRPr lang="bn-BD" sz="1600" dirty="0">
              <a:latin typeface="Times New Roman" panose="02020603050405020304" pitchFamily="18" charset="0"/>
            </a:endParaRPr>
          </a:p>
          <a:p>
            <a:endParaRPr lang="bn-BD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0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4D9806-883F-45A3-A419-165FB52145A4}"/>
              </a:ext>
            </a:extLst>
          </p:cNvPr>
          <p:cNvSpPr txBox="1"/>
          <p:nvPr/>
        </p:nvSpPr>
        <p:spPr>
          <a:xfrm>
            <a:off x="3173136" y="2782669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210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4456C-C00F-40AF-B9EA-92DEDB1BF7A0}"/>
              </a:ext>
            </a:extLst>
          </p:cNvPr>
          <p:cNvSpPr/>
          <p:nvPr/>
        </p:nvSpPr>
        <p:spPr>
          <a:xfrm>
            <a:off x="4498018" y="288893"/>
            <a:ext cx="2900038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1E5C05-050F-48BF-BAD9-6700F7A86A36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2F51CC-D4F7-453B-92F6-418DA0428285}"/>
              </a:ext>
            </a:extLst>
          </p:cNvPr>
          <p:cNvSpPr txBox="1"/>
          <p:nvPr/>
        </p:nvSpPr>
        <p:spPr>
          <a:xfrm>
            <a:off x="1148179" y="937249"/>
            <a:ext cx="9942990" cy="429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Explores the integration of Explainable Artificial Intelligence (XAI) techniques with advanced machine learning models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Local Interpretable Model-Agnostic Explanations (LIME) framework to provide transparency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achieving state-of-the-art performance used fine-tuned BERT model 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2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82D087-5DB6-4913-B0C2-4A899B1C9D0B}"/>
              </a:ext>
            </a:extLst>
          </p:cNvPr>
          <p:cNvSpPr/>
          <p:nvPr/>
        </p:nvSpPr>
        <p:spPr>
          <a:xfrm>
            <a:off x="4498017" y="288893"/>
            <a:ext cx="4234922" cy="11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23306F-F4C2-4347-9947-EF4EE83A040C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7F0C0F-9FEB-45B8-AEB9-6137D2A56E64}"/>
              </a:ext>
            </a:extLst>
          </p:cNvPr>
          <p:cNvSpPr txBox="1"/>
          <p:nvPr/>
        </p:nvSpPr>
        <p:spPr>
          <a:xfrm>
            <a:off x="1761688" y="1415906"/>
            <a:ext cx="9529893" cy="2910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reliance on machine learning models demands interpretability and transparency</a:t>
            </a:r>
          </a:p>
          <a:p>
            <a:pPr marL="285750" indent="-285750" algn="just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models like Random Forests and BERT often lack transparency</a:t>
            </a:r>
          </a:p>
          <a:p>
            <a:pPr marL="285750" indent="-285750" algn="just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Explainable AI (XAI) tackles this</a:t>
            </a:r>
          </a:p>
          <a:p>
            <a:pPr marL="285750" indent="-285750" algn="just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enhanced  interpretability without compromising accuracy in text classification. </a:t>
            </a:r>
          </a:p>
        </p:txBody>
      </p:sp>
    </p:spTree>
    <p:extLst>
      <p:ext uri="{BB962C8B-B14F-4D97-AF65-F5344CB8AC3E}">
        <p14:creationId xmlns:p14="http://schemas.microsoft.com/office/powerpoint/2010/main" val="34564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982750-B2CD-433D-9F37-A2CC1F77BCD1}"/>
              </a:ext>
            </a:extLst>
          </p:cNvPr>
          <p:cNvSpPr/>
          <p:nvPr/>
        </p:nvSpPr>
        <p:spPr>
          <a:xfrm>
            <a:off x="4498018" y="288893"/>
            <a:ext cx="2900038" cy="114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/>
              <a:t>Related work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2D23F1-F26A-464B-AA24-4B7ED88D81E0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904F81-4AB3-4F2B-9E4B-2FE56F4B935E}"/>
              </a:ext>
            </a:extLst>
          </p:cNvPr>
          <p:cNvSpPr txBox="1"/>
          <p:nvPr/>
        </p:nvSpPr>
        <p:spPr>
          <a:xfrm>
            <a:off x="2376181" y="160104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is not Explanation [1]</a:t>
            </a:r>
            <a:endParaRPr lang="bn-BD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59A5D-D648-49DA-9678-BC3C8186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78" y="2021148"/>
            <a:ext cx="5461233" cy="3071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63E80-E4A7-4F38-82FB-4734E8C1D222}"/>
              </a:ext>
            </a:extLst>
          </p:cNvPr>
          <p:cNvSpPr txBox="1"/>
          <p:nvPr/>
        </p:nvSpPr>
        <p:spPr>
          <a:xfrm>
            <a:off x="3425599" y="4620645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Fig.1: Long Short-Term Memory (LSTM) Network Architecture for Capturing Long-Range Dependencies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4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982750-B2CD-433D-9F37-A2CC1F77BCD1}"/>
              </a:ext>
            </a:extLst>
          </p:cNvPr>
          <p:cNvSpPr/>
          <p:nvPr/>
        </p:nvSpPr>
        <p:spPr>
          <a:xfrm>
            <a:off x="4498017" y="288893"/>
            <a:ext cx="3094019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2D23F1-F26A-464B-AA24-4B7ED88D81E0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385D29-BE05-4E08-A77B-B6A3BBD31867}"/>
              </a:ext>
            </a:extLst>
          </p:cNvPr>
          <p:cNvSpPr txBox="1"/>
          <p:nvPr/>
        </p:nvSpPr>
        <p:spPr>
          <a:xfrm>
            <a:off x="2023844" y="161896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Unified Approach to Interpreting Model Predictions [2]</a:t>
            </a:r>
            <a:endParaRPr lang="bn-BD" dirty="0">
              <a:latin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D0C5A6-2151-4D6A-B89B-5CDA57D733B7}"/>
              </a:ext>
            </a:extLst>
          </p:cNvPr>
          <p:cNvGrpSpPr/>
          <p:nvPr/>
        </p:nvGrpSpPr>
        <p:grpSpPr>
          <a:xfrm>
            <a:off x="4126823" y="2871929"/>
            <a:ext cx="4760473" cy="2077016"/>
            <a:chOff x="2432807" y="2340421"/>
            <a:chExt cx="6391667" cy="34103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0BA5659-A0D2-49F1-8D94-1039F19CE047}"/>
                </a:ext>
              </a:extLst>
            </p:cNvPr>
            <p:cNvSpPr/>
            <p:nvPr/>
          </p:nvSpPr>
          <p:spPr>
            <a:xfrm>
              <a:off x="4263003" y="2340421"/>
              <a:ext cx="973123" cy="10150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Model</a:t>
              </a:r>
              <a:endParaRPr lang="bn-BD" sz="9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15BBB1-AFD8-4B4B-A01D-992C6FA60402}"/>
                </a:ext>
              </a:extLst>
            </p:cNvPr>
            <p:cNvSpPr/>
            <p:nvPr/>
          </p:nvSpPr>
          <p:spPr>
            <a:xfrm>
              <a:off x="4263004" y="3535960"/>
              <a:ext cx="973123" cy="10150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XAI(LIME/SHAP)</a:t>
              </a:r>
              <a:endParaRPr lang="bn-BD" sz="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ED83B-44A0-461A-AA00-C71E4F4B4FD7}"/>
                </a:ext>
              </a:extLst>
            </p:cNvPr>
            <p:cNvSpPr/>
            <p:nvPr/>
          </p:nvSpPr>
          <p:spPr>
            <a:xfrm>
              <a:off x="2432807" y="2547380"/>
              <a:ext cx="1244030" cy="5117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 Data</a:t>
              </a:r>
              <a:endParaRPr lang="bn-BD" sz="12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3A2FA96-5D16-4E63-BBEB-2484C58D4C0A}"/>
                </a:ext>
              </a:extLst>
            </p:cNvPr>
            <p:cNvSpPr/>
            <p:nvPr/>
          </p:nvSpPr>
          <p:spPr>
            <a:xfrm>
              <a:off x="4263004" y="5239033"/>
              <a:ext cx="1140903" cy="5117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Explanation</a:t>
              </a:r>
              <a:endParaRPr lang="bn-BD" sz="1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2E449A5-1890-44DA-BE79-7ACC65465739}"/>
                </a:ext>
              </a:extLst>
            </p:cNvPr>
            <p:cNvSpPr/>
            <p:nvPr/>
          </p:nvSpPr>
          <p:spPr>
            <a:xfrm>
              <a:off x="7507403" y="2503474"/>
              <a:ext cx="1317071" cy="5117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Predictions</a:t>
              </a:r>
              <a:endParaRPr lang="bn-BD" sz="12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8AE46F-3F9F-4C3D-BF68-597C07EFBA7A}"/>
                </a:ext>
              </a:extLst>
            </p:cNvPr>
            <p:cNvSpPr/>
            <p:nvPr/>
          </p:nvSpPr>
          <p:spPr>
            <a:xfrm>
              <a:off x="5878051" y="2503474"/>
              <a:ext cx="1132514" cy="5117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Data</a:t>
              </a:r>
              <a:endParaRPr lang="bn-BD" sz="12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CAC10C4-AA44-4C05-921A-23FA021516EA}"/>
                </a:ext>
              </a:extLst>
            </p:cNvPr>
            <p:cNvCxnSpPr/>
            <p:nvPr/>
          </p:nvCxnSpPr>
          <p:spPr>
            <a:xfrm>
              <a:off x="3758268" y="2803244"/>
              <a:ext cx="4278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14DAFC8-A4F3-49C6-AD67-28ACC8001FF9}"/>
                </a:ext>
              </a:extLst>
            </p:cNvPr>
            <p:cNvCxnSpPr/>
            <p:nvPr/>
          </p:nvCxnSpPr>
          <p:spPr>
            <a:xfrm>
              <a:off x="5403907" y="2814507"/>
              <a:ext cx="4278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79E7EE-FEA8-40D5-B4D8-737ED6CD8732}"/>
                </a:ext>
              </a:extLst>
            </p:cNvPr>
            <p:cNvCxnSpPr/>
            <p:nvPr/>
          </p:nvCxnSpPr>
          <p:spPr>
            <a:xfrm>
              <a:off x="7079565" y="2781481"/>
              <a:ext cx="4278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182B20E-3EFE-4B3B-BF0F-B1F0FCE22520}"/>
                </a:ext>
              </a:extLst>
            </p:cNvPr>
            <p:cNvCxnSpPr>
              <a:cxnSpLocks/>
            </p:cNvCxnSpPr>
            <p:nvPr/>
          </p:nvCxnSpPr>
          <p:spPr>
            <a:xfrm>
              <a:off x="4749565" y="3322041"/>
              <a:ext cx="0" cy="2028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06FAB2A-1597-4A36-83F4-631FBBBD5BE5}"/>
                </a:ext>
              </a:extLst>
            </p:cNvPr>
            <p:cNvCxnSpPr>
              <a:cxnSpLocks/>
            </p:cNvCxnSpPr>
            <p:nvPr/>
          </p:nvCxnSpPr>
          <p:spPr>
            <a:xfrm>
              <a:off x="4749565" y="4660007"/>
              <a:ext cx="0" cy="440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4783FA3-D7CA-4426-A7F3-390AB6E56EC4}"/>
                </a:ext>
              </a:extLst>
            </p:cNvPr>
            <p:cNvCxnSpPr>
              <a:cxnSpLocks/>
            </p:cNvCxnSpPr>
            <p:nvPr/>
          </p:nvCxnSpPr>
          <p:spPr>
            <a:xfrm>
              <a:off x="3054822" y="4061009"/>
              <a:ext cx="11830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BDC7F6E-511F-46A3-883A-686482B61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6128" y="4025802"/>
              <a:ext cx="1152445" cy="17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A049DB-8F1E-4E39-AFAE-ACAF8FEE1827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3054822" y="3059108"/>
              <a:ext cx="0" cy="10019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1BA6A40-092C-4F59-B92A-035F4B5B93A2}"/>
                </a:ext>
              </a:extLst>
            </p:cNvPr>
            <p:cNvCxnSpPr>
              <a:cxnSpLocks/>
            </p:cNvCxnSpPr>
            <p:nvPr/>
          </p:nvCxnSpPr>
          <p:spPr>
            <a:xfrm>
              <a:off x="6388573" y="3023901"/>
              <a:ext cx="0" cy="10019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77DDAFD-2D3D-4E88-A3EC-901E7D77A24B}"/>
              </a:ext>
            </a:extLst>
          </p:cNvPr>
          <p:cNvSpPr txBox="1"/>
          <p:nvPr/>
        </p:nvSpPr>
        <p:spPr>
          <a:xfrm>
            <a:off x="3048000" y="510189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2: Understanding XAI (SHAP/LIME).</a:t>
            </a:r>
            <a:endParaRPr lang="bn-BD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46DF54-71D4-4870-B8C2-63133F8D19E1}"/>
              </a:ext>
            </a:extLst>
          </p:cNvPr>
          <p:cNvSpPr/>
          <p:nvPr/>
        </p:nvSpPr>
        <p:spPr>
          <a:xfrm>
            <a:off x="4263127" y="708020"/>
            <a:ext cx="441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Description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D41991-CD32-45C4-AC12-BCA63FD93604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14AFD4-F885-4E79-974D-758903442B23}"/>
              </a:ext>
            </a:extLst>
          </p:cNvPr>
          <p:cNvSpPr txBox="1"/>
          <p:nvPr/>
        </p:nvSpPr>
        <p:spPr>
          <a:xfrm>
            <a:off x="1936109" y="1729294"/>
            <a:ext cx="8319782" cy="2050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44,868 documents in total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written text (label 0) accounts for 61.0004% (27,371 samples)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AI-generated text (label 1) constitutes 38.9996% (17,497 samples)</a:t>
            </a:r>
          </a:p>
        </p:txBody>
      </p:sp>
    </p:spTree>
    <p:extLst>
      <p:ext uri="{BB962C8B-B14F-4D97-AF65-F5344CB8AC3E}">
        <p14:creationId xmlns:p14="http://schemas.microsoft.com/office/powerpoint/2010/main" val="334825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20C0B-293B-4A2E-8417-8C06A62C9A4F}"/>
              </a:ext>
            </a:extLst>
          </p:cNvPr>
          <p:cNvSpPr/>
          <p:nvPr/>
        </p:nvSpPr>
        <p:spPr>
          <a:xfrm>
            <a:off x="4371950" y="503310"/>
            <a:ext cx="417975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A62B11-9C99-4F71-8A11-585C4D5E617D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5A7BD1B-C000-4FAC-8C00-E69846DE2504}"/>
              </a:ext>
            </a:extLst>
          </p:cNvPr>
          <p:cNvSpPr/>
          <p:nvPr/>
        </p:nvSpPr>
        <p:spPr>
          <a:xfrm>
            <a:off x="1074809" y="3088713"/>
            <a:ext cx="2230455" cy="7864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endParaRPr lang="bn-BD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0EED65-734C-4F78-92CE-95645EBE0DA9}"/>
              </a:ext>
            </a:extLst>
          </p:cNvPr>
          <p:cNvGrpSpPr/>
          <p:nvPr/>
        </p:nvGrpSpPr>
        <p:grpSpPr>
          <a:xfrm>
            <a:off x="2899096" y="2083065"/>
            <a:ext cx="4780036" cy="2691870"/>
            <a:chOff x="3511610" y="2155075"/>
            <a:chExt cx="4780036" cy="26918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1E5E78-E293-46CA-A878-DDA97A1F252B}"/>
                </a:ext>
              </a:extLst>
            </p:cNvPr>
            <p:cNvSpPr/>
            <p:nvPr/>
          </p:nvSpPr>
          <p:spPr>
            <a:xfrm>
              <a:off x="4950107" y="2155075"/>
              <a:ext cx="2062484" cy="786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Random Forest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Classifier</a:t>
              </a:r>
              <a:endParaRPr lang="bn-BD" sz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871412-DAA8-44BB-B3FE-526AA2E9C3D7}"/>
                </a:ext>
              </a:extLst>
            </p:cNvPr>
            <p:cNvSpPr/>
            <p:nvPr/>
          </p:nvSpPr>
          <p:spPr>
            <a:xfrm>
              <a:off x="4791682" y="2834550"/>
              <a:ext cx="2514281" cy="826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Embedding (all-MiniLM-L6-v2) with Random Forest Classifier</a:t>
              </a:r>
            </a:p>
            <a:p>
              <a:pPr algn="ctr"/>
              <a:endParaRPr lang="bn-BD" sz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1FF981-CC13-4FC5-ADA3-0DDCE3BCBAD6}"/>
                </a:ext>
              </a:extLst>
            </p:cNvPr>
            <p:cNvSpPr/>
            <p:nvPr/>
          </p:nvSpPr>
          <p:spPr>
            <a:xfrm>
              <a:off x="4980772" y="3493666"/>
              <a:ext cx="2230455" cy="7864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Embedding (BERT) with Random Forest Classifier</a:t>
              </a:r>
            </a:p>
            <a:p>
              <a:pPr algn="ctr"/>
              <a:endParaRPr lang="bn-BD" sz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492448-EB1F-413D-AE3D-D1EEDF5FFD4B}"/>
                </a:ext>
              </a:extLst>
            </p:cNvPr>
            <p:cNvSpPr/>
            <p:nvPr/>
          </p:nvSpPr>
          <p:spPr>
            <a:xfrm>
              <a:off x="4886036" y="4249232"/>
              <a:ext cx="2128388" cy="597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BERT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Fine-Tuning</a:t>
              </a:r>
              <a:endParaRPr lang="bn-BD" sz="14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bn-BD" sz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B1CE618-4F63-4717-9D06-7412C5502BC7}"/>
                </a:ext>
              </a:extLst>
            </p:cNvPr>
            <p:cNvCxnSpPr>
              <a:cxnSpLocks/>
            </p:cNvCxnSpPr>
            <p:nvPr/>
          </p:nvCxnSpPr>
          <p:spPr>
            <a:xfrm>
              <a:off x="7550091" y="3569316"/>
              <a:ext cx="7415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DCEBC88-8A42-4031-9331-33C57636F7FF}"/>
                </a:ext>
              </a:extLst>
            </p:cNvPr>
            <p:cNvCxnSpPr>
              <a:cxnSpLocks/>
            </p:cNvCxnSpPr>
            <p:nvPr/>
          </p:nvCxnSpPr>
          <p:spPr>
            <a:xfrm>
              <a:off x="3511610" y="3589638"/>
              <a:ext cx="9340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4A7B9E-D35D-4C6A-B245-759742192401}"/>
              </a:ext>
            </a:extLst>
          </p:cNvPr>
          <p:cNvSpPr/>
          <p:nvPr/>
        </p:nvSpPr>
        <p:spPr>
          <a:xfrm>
            <a:off x="7594150" y="3115587"/>
            <a:ext cx="1569268" cy="689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bn-BD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597890-A17F-4B74-9D0D-8ACF3AB7F803}"/>
              </a:ext>
            </a:extLst>
          </p:cNvPr>
          <p:cNvSpPr txBox="1"/>
          <p:nvPr/>
        </p:nvSpPr>
        <p:spPr>
          <a:xfrm>
            <a:off x="9291076" y="3328048"/>
            <a:ext cx="18104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XAI</a:t>
            </a:r>
            <a:endParaRPr lang="bn-BD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DB8CF4-287C-43C9-A8B9-8E5885971848}"/>
              </a:ext>
            </a:extLst>
          </p:cNvPr>
          <p:cNvCxnSpPr>
            <a:cxnSpLocks/>
          </p:cNvCxnSpPr>
          <p:nvPr/>
        </p:nvCxnSpPr>
        <p:spPr>
          <a:xfrm>
            <a:off x="8986007" y="3481937"/>
            <a:ext cx="741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20C0B-293B-4A2E-8417-8C06A62C9A4F}"/>
              </a:ext>
            </a:extLst>
          </p:cNvPr>
          <p:cNvSpPr/>
          <p:nvPr/>
        </p:nvSpPr>
        <p:spPr>
          <a:xfrm>
            <a:off x="4385405" y="439895"/>
            <a:ext cx="3421189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3300"/>
              </a:buCl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EA62B11-9C99-4F71-8A11-585C4D5E617D}"/>
              </a:ext>
            </a:extLst>
          </p:cNvPr>
          <p:cNvCxnSpPr>
            <a:cxnSpLocks/>
          </p:cNvCxnSpPr>
          <p:nvPr/>
        </p:nvCxnSpPr>
        <p:spPr>
          <a:xfrm>
            <a:off x="1100831" y="1415906"/>
            <a:ext cx="99429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6B68EB-08F8-457A-8F28-55CC1F9D3EC7}"/>
              </a:ext>
            </a:extLst>
          </p:cNvPr>
          <p:cNvSpPr txBox="1"/>
          <p:nvPr/>
        </p:nvSpPr>
        <p:spPr>
          <a:xfrm>
            <a:off x="1261904" y="141590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Preprocessing: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3970D-AB4D-4188-A0E8-7942EDE4691C}"/>
              </a:ext>
            </a:extLst>
          </p:cNvPr>
          <p:cNvSpPr txBox="1"/>
          <p:nvPr/>
        </p:nvSpPr>
        <p:spPr>
          <a:xfrm>
            <a:off x="2511717" y="1785238"/>
            <a:ext cx="8892329" cy="412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data 30%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stratified splitting was applied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 (Term Frequency Inverse Document Frequency) vectorization  with bi-grams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/>
              <a:t>BERT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tokenizing (length = 512)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of the sequence =  [CLS]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the sequence = [SEP]</a:t>
            </a:r>
          </a:p>
        </p:txBody>
      </p:sp>
    </p:spTree>
    <p:extLst>
      <p:ext uri="{BB962C8B-B14F-4D97-AF65-F5344CB8AC3E}">
        <p14:creationId xmlns:p14="http://schemas.microsoft.com/office/powerpoint/2010/main" val="2948381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718</Words>
  <Application>Microsoft Office PowerPoint</Application>
  <PresentationFormat>Widescreen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Sagor Aich</dc:creator>
  <cp:lastModifiedBy>Sagor Aich</cp:lastModifiedBy>
  <cp:revision>84</cp:revision>
  <dcterms:created xsi:type="dcterms:W3CDTF">2025-06-25T07:42:53Z</dcterms:created>
  <dcterms:modified xsi:type="dcterms:W3CDTF">2025-06-25T18:27:40Z</dcterms:modified>
</cp:coreProperties>
</file>