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69bb86726d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69bb86726d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69bb86726d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69bb86726d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69bb86726d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69bb86726d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69bb86726d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69bb86726d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69bb86726d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69bb86726d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69bb86726d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69bb86726d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69bb86726d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69bb86726d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69bb86726d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69bb86726d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69bb86726d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69bb86726d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69bb86726d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69bb86726d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69bb86726d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69bb86726d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69bb86726d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69bb86726d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69bb86726d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369bb86726d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69bb86726d_0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369bb86726d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69bb86726d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69bb86726d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69bb86726d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69bb86726d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69bb86726d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69bb86726d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69bb86726d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69bb86726d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69bb86726d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69bb86726d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69bb86726d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69bb86726d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69bb86726d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69bb86726d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709050" y="2415500"/>
            <a:ext cx="7725900" cy="109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1700">
                <a:latin typeface="Times New Roman"/>
                <a:ea typeface="Times New Roman"/>
                <a:cs typeface="Times New Roman"/>
                <a:sym typeface="Times New Roman"/>
              </a:rPr>
              <a:t>Analyzing Bot Activity and Political Discourse in the 2024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1700">
                <a:latin typeface="Times New Roman"/>
                <a:ea typeface="Times New Roman"/>
                <a:cs typeface="Times New Roman"/>
                <a:sym typeface="Times New Roman"/>
              </a:rPr>
              <a:t>U.S. Presidential Election: A Machine Learning Approach to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1700">
                <a:latin typeface="Times New Roman"/>
                <a:ea typeface="Times New Roman"/>
                <a:cs typeface="Times New Roman"/>
                <a:sym typeface="Times New Roman"/>
              </a:rPr>
              <a:t>Misinformation and </a:t>
            </a:r>
            <a:r>
              <a:rPr lang="en" sz="1700">
                <a:latin typeface="Times New Roman"/>
                <a:ea typeface="Times New Roman"/>
                <a:cs typeface="Times New Roman"/>
                <a:sym typeface="Times New Roman"/>
              </a:rPr>
              <a:t>Manipulation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9363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Authors: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Koshik Debanath¹, Sagor Aich², Azmain Yakin Srizon³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Affiliation: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Department of Computer Science &amp; Engineering, Rajshahi University of Engineering &amp; Technology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Conference: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2nd International Conference on Next-Generation Computing, IoT and Machine Learning (NCIM 2025)</a:t>
            </a:r>
            <a:endParaRPr sz="2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2" cy="177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latin typeface="Times New Roman"/>
                <a:ea typeface="Times New Roman"/>
                <a:cs typeface="Times New Roman"/>
                <a:sym typeface="Times New Roman"/>
              </a:rPr>
              <a:t>Result : Overall Bot Prevalence</a:t>
            </a:r>
            <a:endParaRPr b="1"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6" name="Google Shape;126;p22"/>
          <p:cNvSpPr txBox="1"/>
          <p:nvPr>
            <p:ph idx="1" type="body"/>
          </p:nvPr>
        </p:nvSpPr>
        <p:spPr>
          <a:xfrm>
            <a:off x="311700" y="1152475"/>
            <a:ext cx="5228700" cy="176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Using our balanced threshold of 0.7, we identified </a:t>
            </a:r>
            <a:r>
              <a:rPr b="1"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1,114 bot posts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constituting </a:t>
            </a:r>
            <a:r>
              <a:rPr b="1"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2.22%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of the total dataset.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●"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represents a significant decline from the 9.7% bot prevalence reported in studies of the 2016 election [3].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●"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Platform policies and improved detection may be contributing to this reduction.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7" name="Google Shape;12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3450" y="2888850"/>
            <a:ext cx="5391150" cy="165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2"/>
          <p:cNvSpPr txBox="1"/>
          <p:nvPr/>
        </p:nvSpPr>
        <p:spPr>
          <a:xfrm>
            <a:off x="3108075" y="2571750"/>
            <a:ext cx="4598700" cy="3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TABLE III: Bot Prevalence by Detection Threshold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9" name="Google Shape;129;p22"/>
          <p:cNvSpPr txBox="1"/>
          <p:nvPr/>
        </p:nvSpPr>
        <p:spPr>
          <a:xfrm>
            <a:off x="226650" y="4703625"/>
            <a:ext cx="8690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2nd International Conference on Next-Generation Computing, IoT and Machine Learning (NCIM 2025)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latin typeface="Times New Roman"/>
                <a:ea typeface="Times New Roman"/>
                <a:cs typeface="Times New Roman"/>
                <a:sym typeface="Times New Roman"/>
              </a:rPr>
              <a:t>Result : The Human Engagement Advantage</a:t>
            </a:r>
            <a:endParaRPr b="1"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" name="Google Shape;135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While bots generate content, humans drive the conversation.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Engagement Dominance:</a:t>
            </a: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Human-generated content received </a:t>
            </a:r>
            <a:r>
              <a:rPr b="1"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 times more engagement</a:t>
            </a: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on average than bot-generated content (18.96 vs. 1.25 engagements/post).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suggests that the persuasive impact of bots through sheer volume is limited. Their influence must be more strategic.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6" name="Google Shape;136;p23"/>
          <p:cNvSpPr txBox="1"/>
          <p:nvPr/>
        </p:nvSpPr>
        <p:spPr>
          <a:xfrm>
            <a:off x="226650" y="4703625"/>
            <a:ext cx="8690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2nd International Conference on Next-Generation Computing, IoT and Machine Learning (NCIM 2025)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latin typeface="Times New Roman"/>
                <a:ea typeface="Times New Roman"/>
                <a:cs typeface="Times New Roman"/>
                <a:sym typeface="Times New Roman"/>
              </a:rPr>
              <a:t>Partisan Landscape: User Distribution</a:t>
            </a:r>
            <a:endParaRPr b="1"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2" name="Google Shape;142;p24"/>
          <p:cNvSpPr txBox="1"/>
          <p:nvPr>
            <p:ph idx="1" type="body"/>
          </p:nvPr>
        </p:nvSpPr>
        <p:spPr>
          <a:xfrm>
            <a:off x="311700" y="1152475"/>
            <a:ext cx="2885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048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●"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Before analyzing bot activity, it's important to understand the user landscape in our dataset.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●"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discourse was numerically dominated by Democratic-affiliated users.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b="1"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Democratic Users: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15,871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b="1"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Republican Users: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9,956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3" name="Google Shape;143;p24" title="unique_users_analysi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5476" y="732025"/>
            <a:ext cx="4712776" cy="3294449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4"/>
          <p:cNvSpPr txBox="1"/>
          <p:nvPr/>
        </p:nvSpPr>
        <p:spPr>
          <a:xfrm>
            <a:off x="3880850" y="4026475"/>
            <a:ext cx="5422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3: Unique user counts by political affiliation. Error bars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represent Poisson confidence intervals.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5" name="Google Shape;145;p24"/>
          <p:cNvSpPr txBox="1"/>
          <p:nvPr/>
        </p:nvSpPr>
        <p:spPr>
          <a:xfrm>
            <a:off x="226650" y="4703625"/>
            <a:ext cx="8690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2nd International Conference on Next-Generation Computing, IoT and Machine Learning (NCIM 2025)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latin typeface="Times New Roman"/>
                <a:ea typeface="Times New Roman"/>
                <a:cs typeface="Times New Roman"/>
                <a:sym typeface="Times New Roman"/>
              </a:rPr>
              <a:t>Bot Infiltration Across Party Lines</a:t>
            </a:r>
            <a:endParaRPr b="1"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1" name="Google Shape;151;p25"/>
          <p:cNvSpPr txBox="1"/>
          <p:nvPr>
            <p:ph idx="1" type="body"/>
          </p:nvPr>
        </p:nvSpPr>
        <p:spPr>
          <a:xfrm>
            <a:off x="311700" y="1152475"/>
            <a:ext cx="4075800" cy="23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048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●"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calculated the proportion of bot-generated posts within each political category.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●"/>
            </a:pPr>
            <a:r>
              <a:rPr b="1"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Findings:</a:t>
            </a:r>
            <a:endParaRPr b="1"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b="1"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Cross-Party: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2.92% (Highest Infiltration)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b="1"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Democratic: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2.79%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b="1"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Republican: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1.76% (Lowest Infiltration)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●"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Bots are most prevalent in content designed to cross political boundaries.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2" name="Google Shape;152;p25" title="party_distributio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0625" y="674100"/>
            <a:ext cx="4451701" cy="3309333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5"/>
          <p:cNvSpPr txBox="1"/>
          <p:nvPr/>
        </p:nvSpPr>
        <p:spPr>
          <a:xfrm>
            <a:off x="4387500" y="4037100"/>
            <a:ext cx="4649400" cy="7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4: Bot prevalence across political affiliations, calculated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using Equation (1). Percentages reflect proportion of bot posts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within each category.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4" name="Google Shape;154;p25"/>
          <p:cNvSpPr txBox="1"/>
          <p:nvPr/>
        </p:nvSpPr>
        <p:spPr>
          <a:xfrm>
            <a:off x="226650" y="4703625"/>
            <a:ext cx="8690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2nd International Conference on Next-Generation Computing, IoT and Machine Learning (NCIM 2025)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latin typeface="Times New Roman"/>
                <a:ea typeface="Times New Roman"/>
                <a:cs typeface="Times New Roman"/>
                <a:sym typeface="Times New Roman"/>
              </a:rPr>
              <a:t>The Nuance: Where Bots Are </a:t>
            </a:r>
            <a:r>
              <a:rPr b="1" i="1" lang="en" sz="1400">
                <a:latin typeface="Times New Roman"/>
                <a:ea typeface="Times New Roman"/>
                <a:cs typeface="Times New Roman"/>
                <a:sym typeface="Times New Roman"/>
              </a:rPr>
              <a:t>Effective</a:t>
            </a:r>
            <a:endParaRPr b="1" i="1"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0" name="Google Shape;160;p26"/>
          <p:cNvSpPr txBox="1"/>
          <p:nvPr>
            <p:ph idx="1" type="body"/>
          </p:nvPr>
        </p:nvSpPr>
        <p:spPr>
          <a:xfrm>
            <a:off x="311700" y="1152475"/>
            <a:ext cx="4646100" cy="27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●"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Infiltration is not the same as effectiveness. We measured the bot-to-human engagement ratio.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b="1"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Key Insight: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Bots achieve their highest relative engagement success when amplifying </a:t>
            </a:r>
            <a:r>
              <a:rPr b="1"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cross-party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b="1"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Republican-aligned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content.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b="1"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Cross-Party Ratio: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0.145 (Most effective)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b="1"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Republican Ratio: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0.096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b="1"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Democratic Ratio: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0.023 (Least effective)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●"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shows a strategic focus on polarizing discourse where bots can have a disproportionate impact.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1" name="Google Shape;161;p26" title="engagement_ratio_analysis_by_party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3550" y="1017725"/>
            <a:ext cx="3584748" cy="2306474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6"/>
          <p:cNvSpPr txBox="1"/>
          <p:nvPr/>
        </p:nvSpPr>
        <p:spPr>
          <a:xfrm>
            <a:off x="4881675" y="3340325"/>
            <a:ext cx="4236000" cy="11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5: Engagement ratio (bot engagements/human engage-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ments) across political affiliations. Error bands represent boot-strapped 95% CIs.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3" name="Google Shape;163;p26"/>
          <p:cNvSpPr txBox="1"/>
          <p:nvPr/>
        </p:nvSpPr>
        <p:spPr>
          <a:xfrm>
            <a:off x="226650" y="4703625"/>
            <a:ext cx="8690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2nd International Conference on Next-Generation Computing, IoT and Machine Learning (NCIM 2025)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latin typeface="Times New Roman"/>
                <a:ea typeface="Times New Roman"/>
                <a:cs typeface="Times New Roman"/>
                <a:sym typeface="Times New Roman"/>
              </a:rPr>
              <a:t>Engagement Breakdown by Party and Account</a:t>
            </a:r>
            <a:endParaRPr b="1"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9" name="Google Shape;169;p27"/>
          <p:cNvSpPr txBox="1"/>
          <p:nvPr>
            <p:ph idx="1" type="body"/>
          </p:nvPr>
        </p:nvSpPr>
        <p:spPr>
          <a:xfrm>
            <a:off x="311700" y="1152475"/>
            <a:ext cx="3657900" cy="258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048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●"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deeper look at engagement types (likes, retweets, replies, quotes) confirms these patterns.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●"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Human engagement consistently dwarfs bot engagement across all categories.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●"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However, the relative activity of Republican and Cross-Party bots in retweeting and quoting content is notable, supporting the amplification strategy.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0" name="Google Shape;170;p27" title="party_engagemen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6600" y="840725"/>
            <a:ext cx="2969400" cy="2353192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7"/>
          <p:cNvSpPr txBox="1"/>
          <p:nvPr/>
        </p:nvSpPr>
        <p:spPr>
          <a:xfrm>
            <a:off x="4476600" y="3352975"/>
            <a:ext cx="4313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6: Distribution of mean engagements per post by political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affiliation and account type. Boxplots show median values and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interquartile ranges.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2" name="Google Shape;172;p27"/>
          <p:cNvSpPr txBox="1"/>
          <p:nvPr/>
        </p:nvSpPr>
        <p:spPr>
          <a:xfrm>
            <a:off x="226650" y="4703625"/>
            <a:ext cx="8690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2nd International Conference on Next-Generation Computing, IoT and Machine Learning (NCIM 2025)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latin typeface="Times New Roman"/>
                <a:ea typeface="Times New Roman"/>
                <a:cs typeface="Times New Roman"/>
                <a:sym typeface="Times New Roman"/>
              </a:rPr>
              <a:t>Temporal Analysis: Bots Never Sleep</a:t>
            </a:r>
            <a:endParaRPr b="1"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8" name="Google Shape;178;p28"/>
          <p:cNvSpPr txBox="1"/>
          <p:nvPr>
            <p:ph idx="1" type="body"/>
          </p:nvPr>
        </p:nvSpPr>
        <p:spPr>
          <a:xfrm>
            <a:off x="311700" y="1152475"/>
            <a:ext cx="3873300" cy="3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048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●"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Activity patterns over a 24-hour cycle reveal another key difference.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b="1"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Humans: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Follow a clear circadian rhythm, with engagement peaking in the evening (UTC) and dropping during sleep hours.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b="1"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Bots: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Maintain a consistent, low-level activity around the clock, designed for continuous content injection.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9" name="Google Shape;179;p28" title="hourly_activity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1550" y="445025"/>
            <a:ext cx="4572001" cy="3965301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8"/>
          <p:cNvSpPr txBox="1"/>
          <p:nvPr/>
        </p:nvSpPr>
        <p:spPr>
          <a:xfrm>
            <a:off x="4572000" y="4214475"/>
            <a:ext cx="45720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7: Hourly activity patterns normalized by account type.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Shaded regions represent kernel density estimates.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1" name="Google Shape;181;p28"/>
          <p:cNvSpPr txBox="1"/>
          <p:nvPr/>
        </p:nvSpPr>
        <p:spPr>
          <a:xfrm>
            <a:off x="226650" y="4703625"/>
            <a:ext cx="8690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2nd International Conference on Next-Generation Computing, IoT and Machine Learning (NCIM 2025)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latin typeface="Times New Roman"/>
                <a:ea typeface="Times New Roman"/>
                <a:cs typeface="Times New Roman"/>
                <a:sym typeface="Times New Roman"/>
              </a:rPr>
              <a:t>Model Performance: What Features Matter Most?</a:t>
            </a:r>
            <a:endParaRPr b="1"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7" name="Google Shape;187;p29"/>
          <p:cNvSpPr txBox="1"/>
          <p:nvPr>
            <p:ph idx="1" type="body"/>
          </p:nvPr>
        </p:nvSpPr>
        <p:spPr>
          <a:xfrm>
            <a:off x="311700" y="1152475"/>
            <a:ext cx="3632400" cy="25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5435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10"/>
              <a:buFont typeface="Times New Roman"/>
              <a:buChar char="●"/>
            </a:pPr>
            <a:r>
              <a:rPr lang="en" sz="12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Our Random Forest model performed well, but what features were most predictive of bot activity?</a:t>
            </a:r>
            <a:endParaRPr sz="121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543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10"/>
              <a:buFont typeface="Times New Roman"/>
              <a:buChar char="●"/>
            </a:pPr>
            <a:r>
              <a:rPr b="1" lang="en" sz="12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Top Discriminators:</a:t>
            </a:r>
            <a:endParaRPr b="1" sz="121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5435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10"/>
              <a:buFont typeface="Times New Roman"/>
              <a:buAutoNum type="arabicPeriod"/>
            </a:pPr>
            <a:r>
              <a:rPr lang="en" sz="12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favouritesCount (Number of likes a user has given)</a:t>
            </a:r>
            <a:endParaRPr sz="121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5435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10"/>
              <a:buFont typeface="Times New Roman"/>
              <a:buAutoNum type="arabicPeriod"/>
            </a:pPr>
            <a:r>
              <a:rPr lang="en" sz="12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 (Account age)</a:t>
            </a:r>
            <a:endParaRPr sz="121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5435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10"/>
              <a:buFont typeface="Times New Roman"/>
              <a:buAutoNum type="arabicPeriod"/>
            </a:pPr>
            <a:r>
              <a:rPr lang="en" sz="12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friendsCount (Number of accounts followed)</a:t>
            </a:r>
            <a:endParaRPr sz="121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5435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10"/>
              <a:buFont typeface="Times New Roman"/>
              <a:buAutoNum type="arabicPeriod"/>
            </a:pPr>
            <a:r>
              <a:rPr lang="en" sz="12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followersCount</a:t>
            </a:r>
            <a:endParaRPr sz="121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543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10"/>
              <a:buChar char="●"/>
            </a:pPr>
            <a:r>
              <a:rPr b="1" lang="en" sz="12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Insight:</a:t>
            </a:r>
            <a:r>
              <a:rPr lang="en" sz="12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Account metadata and historical behavior are stronger indicators of automation than the content of a single tweet.</a:t>
            </a:r>
            <a:endParaRPr sz="121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r>
              <a:t/>
            </a:r>
            <a:endParaRPr sz="121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8" name="Google Shape;188;p29" title="top_ten_featur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8725" y="767200"/>
            <a:ext cx="4498224" cy="2940375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9"/>
          <p:cNvSpPr txBox="1"/>
          <p:nvPr/>
        </p:nvSpPr>
        <p:spPr>
          <a:xfrm>
            <a:off x="4096200" y="3707575"/>
            <a:ext cx="5346300" cy="6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8: Feature importance rankings from gradient boosting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classification. Values represent mean decrease in Gini impu-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rity.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0" name="Google Shape;190;p29"/>
          <p:cNvSpPr txBox="1"/>
          <p:nvPr/>
        </p:nvSpPr>
        <p:spPr>
          <a:xfrm>
            <a:off x="226650" y="4703625"/>
            <a:ext cx="8690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2nd International Conference on Next-Generation Computing, IoT and Machine Learning (NCIM 2025)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latin typeface="Times New Roman"/>
                <a:ea typeface="Times New Roman"/>
                <a:cs typeface="Times New Roman"/>
                <a:sym typeface="Times New Roman"/>
              </a:rPr>
              <a:t>Conclusion</a:t>
            </a:r>
            <a:endParaRPr b="1"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6" name="Google Shape;196;p30"/>
          <p:cNvSpPr txBox="1"/>
          <p:nvPr>
            <p:ph idx="1" type="body"/>
          </p:nvPr>
        </p:nvSpPr>
        <p:spPr>
          <a:xfrm>
            <a:off x="311700" y="1152475"/>
            <a:ext cx="8520600" cy="313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b="1"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Bot Prevalence has Declined:</a:t>
            </a: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Overall bot activity is lower than in 2016, but bots have not disappeared.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b="1"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Strategy has Shifted from Volume to Targeting:</a:t>
            </a: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Bots are now used for more sophisticated, targeted amplification, especially in cross-party discourse to fuel polarization [8, 9].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b="1"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Engagement Remains Human-Dominated:</a:t>
            </a: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Bots are not "winning" the engagement war, but their role in agenda-setting and amplifying fringe narratives remains a concern.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b="1"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Hybrid Detection is Essential:</a:t>
            </a: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robust, ML-refined detection framework is necessary to accurately identify and analyze modern bot activity.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Google Shape;197;p30"/>
          <p:cNvSpPr txBox="1"/>
          <p:nvPr/>
        </p:nvSpPr>
        <p:spPr>
          <a:xfrm>
            <a:off x="226650" y="4703625"/>
            <a:ext cx="8690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2nd International Conference on Next-Generation Computing, IoT and Machine Learning (NCIM 2025)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latin typeface="Times New Roman"/>
                <a:ea typeface="Times New Roman"/>
                <a:cs typeface="Times New Roman"/>
                <a:sym typeface="Times New Roman"/>
              </a:rPr>
              <a:t>Implications for Election Integrity</a:t>
            </a:r>
            <a:endParaRPr b="1"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3" name="Google Shape;203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Continuous Monitoring is Non-Negotiable:</a:t>
            </a: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Platforms and researchers must continuously monitor for evolving bot tactics.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Context is Key:</a:t>
            </a: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Simply detecting a bot is not enough; we must understand its partisan alignment and strategic goals.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Focus on Amplification:</a:t>
            </a: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biggest threat may not be bots creating content, but strategically amplifying divisive human-generated content.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Our party-normalized metrics provide a new tool for identifying these previously obscured micro-targeting patterns.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4" name="Google Shape;204;p31"/>
          <p:cNvSpPr txBox="1"/>
          <p:nvPr/>
        </p:nvSpPr>
        <p:spPr>
          <a:xfrm>
            <a:off x="226650" y="4703625"/>
            <a:ext cx="8690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2nd International Conference on Next-Generation Computing, IoT and Machine Learning (NCIM 2025)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en" sz="1400">
                <a:latin typeface="Times New Roman"/>
                <a:ea typeface="Times New Roman"/>
                <a:cs typeface="Times New Roman"/>
                <a:sym typeface="Times New Roman"/>
              </a:rPr>
              <a:t>Agenda</a:t>
            </a:r>
            <a:endParaRPr b="1"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312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b="1"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Introduction &amp; Motivation:</a:t>
            </a: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problem of automated influence in elections.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b="1"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Research Context:</a:t>
            </a: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Building on prior work in bot detection.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b="1"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Methodology:</a:t>
            </a: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Our hybrid approach to identifying bots.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○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Dataset and Preprocessing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○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Bot Score Calculation &amp; ML Refinement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○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Threshold and Partisan Analysis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b="1"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Key Findings &amp; Analysis:</a:t>
            </a: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What our results reveal.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b="1"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Conclusion &amp; Implications:</a:t>
            </a: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Takeaways for election integrity.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AutoNum type="arabicPeriod"/>
            </a:pPr>
            <a:r>
              <a:rPr b="1"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Limitations &amp; Future Work</a:t>
            </a:r>
            <a:endParaRPr b="1"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226650" y="4703625"/>
            <a:ext cx="8690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2nd International Conference on Next-Generation Computing, IoT and Machine Learning (NCIM 2025)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latin typeface="Times New Roman"/>
                <a:ea typeface="Times New Roman"/>
                <a:cs typeface="Times New Roman"/>
                <a:sym typeface="Times New Roman"/>
              </a:rPr>
              <a:t>Limitations &amp; Future Work</a:t>
            </a:r>
            <a:endParaRPr b="1"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0" name="Google Shape;210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b="1"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Limitations:</a:t>
            </a:r>
            <a:endParaRPr b="1"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○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Analysis is limited to a single platform (Twitter/X).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○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Party affiliation is inferred from keywords, which may have biases.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○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data covers a limited timeframe (May-July 2023).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b="1"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Future Work:</a:t>
            </a:r>
            <a:endParaRPr b="1"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○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Integrate multi-modal analysis (text + images/videos).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○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Develop real-time threshold adjustment to counter evolving tactics.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○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Expand analysis to other platforms and longer time periods.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1" name="Google Shape;211;p32"/>
          <p:cNvSpPr txBox="1"/>
          <p:nvPr/>
        </p:nvSpPr>
        <p:spPr>
          <a:xfrm>
            <a:off x="226650" y="4703625"/>
            <a:ext cx="8690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2nd International Conference on Next-Generation Computing, IoT and Machine Learning (NCIM 2025)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References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7" name="Google Shape;217;p33"/>
          <p:cNvSpPr txBox="1"/>
          <p:nvPr>
            <p:ph idx="1" type="body"/>
          </p:nvPr>
        </p:nvSpPr>
        <p:spPr>
          <a:xfrm>
            <a:off x="311700" y="863550"/>
            <a:ext cx="8520600" cy="278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[1] P. N. Howard, B. Kollanyi, et al. "Social media, news and political information during the US election..." </a:t>
            </a:r>
            <a:r>
              <a:rPr i="1" lang="en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CoRR</a:t>
            </a:r>
            <a:r>
              <a:rPr lang="en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2018.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[2] C. A. Davis, O. Varol, et al. "Botornot: A system to evaluate social bots," </a:t>
            </a:r>
            <a:r>
              <a:rPr i="1" lang="en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CoRR</a:t>
            </a:r>
            <a:r>
              <a:rPr lang="en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2016.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[3] A. Bovet and H. Makse. "Influence of fake news in twitter during the 2016 us presidential election," </a:t>
            </a:r>
            <a:r>
              <a:rPr i="1" lang="en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Nature Communications</a:t>
            </a:r>
            <a:r>
              <a:rPr lang="en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2019.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[4] M. Stella, E. Ferrara, and M. De Domenico. "Bots increase exposure to negative and inflammatory content..." </a:t>
            </a:r>
            <a:r>
              <a:rPr i="1" lang="en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PNAS</a:t>
            </a:r>
            <a:r>
              <a:rPr lang="en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2018.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[5] R. Gorwa, R. Binns, and C. Katzenbach. "Algorithmic content moderation..." </a:t>
            </a:r>
            <a:r>
              <a:rPr i="1" lang="en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Big Data Society</a:t>
            </a:r>
            <a:r>
              <a:rPr lang="en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2020.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[6] E. Ferrara, O. Varol, et al. "The rise of social bots," </a:t>
            </a:r>
            <a:r>
              <a:rPr i="1" lang="en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CoRR</a:t>
            </a:r>
            <a:r>
              <a:rPr lang="en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2014.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[7] A. Rauchfleisch and J. Kaiser. "Deplatforming the far-right: An analysis of youtube and bitchute," </a:t>
            </a:r>
            <a:r>
              <a:rPr i="1" lang="en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SSRN Electronic Journal</a:t>
            </a:r>
            <a:r>
              <a:rPr lang="en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2021.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[8] C. Shao, G. L. Ciampaglia, et al. "The spread of fake news by social bots," </a:t>
            </a:r>
            <a:r>
              <a:rPr i="1" lang="en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CoRR</a:t>
            </a:r>
            <a:r>
              <a:rPr lang="en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2017.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[9] D. Broniatowski, A. Jamison, et al. "Weaponized health communication: Twitter bots and russian trolls..." </a:t>
            </a:r>
            <a:r>
              <a:rPr i="1" lang="en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American journal of public health</a:t>
            </a:r>
            <a:r>
              <a:rPr lang="en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2018.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[10] A. Balasubramanian, V. Zou, et al. "A public dataset tracking social media discourse about the 2024 u.s. presidential election..." 2024.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8" name="Google Shape;218;p33"/>
          <p:cNvSpPr txBox="1"/>
          <p:nvPr/>
        </p:nvSpPr>
        <p:spPr>
          <a:xfrm>
            <a:off x="226650" y="4703625"/>
            <a:ext cx="8690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2nd International Conference on Next-Generation Computing, IoT and Machine Learning (NCIM 2025)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Thank You!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you have any questions please feel free to ask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4" name="Google Shape;224;p34"/>
          <p:cNvSpPr txBox="1"/>
          <p:nvPr/>
        </p:nvSpPr>
        <p:spPr>
          <a:xfrm>
            <a:off x="226650" y="4703625"/>
            <a:ext cx="8690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2nd International Conference on Next-Generation Computing, IoT and Machine Learning (NCIM 2025)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latin typeface="Times New Roman"/>
                <a:ea typeface="Times New Roman"/>
                <a:cs typeface="Times New Roman"/>
                <a:sym typeface="Times New Roman"/>
              </a:rPr>
              <a:t>Introduction: The Digital Battlefield</a:t>
            </a:r>
            <a:endParaRPr b="1"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Problem:</a:t>
            </a: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Social media is a primary battleground for political discourse, where automated accounts (bots) are used to shape public opinion.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Context:</a:t>
            </a: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2024 U.S. Presidential Election provides a critical case study for understanding modern computational propaganda [1].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Objective:</a:t>
            </a: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analyze bot prevalence, partisan leanings, and strategic influence on Twitter (X) during the election cycle.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Core Question:</a:t>
            </a: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How have bot strategies evolved since 2016, and what is their measurable impact on political conversations?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" name="Google Shape;70;p15"/>
          <p:cNvSpPr txBox="1"/>
          <p:nvPr/>
        </p:nvSpPr>
        <p:spPr>
          <a:xfrm>
            <a:off x="226650" y="4703625"/>
            <a:ext cx="8690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2nd International Conference on Next-Generation Computing, IoT and Machine Learning (NCIM 2025)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latin typeface="Times New Roman"/>
                <a:ea typeface="Times New Roman"/>
                <a:cs typeface="Times New Roman"/>
                <a:sym typeface="Times New Roman"/>
              </a:rPr>
              <a:t>Key Contributions of This Study</a:t>
            </a:r>
            <a:endParaRPr b="1"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b="1"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Quantified Reduction in Bot Prevalence:</a:t>
            </a: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We found a 76% reduction in overall bot activity (2.22%) compared to the 2016 election (9.7%) [3].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b="1"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Identified Strategic Concentration:</a:t>
            </a: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Bots are not just spamming; they are strategically concentrated in divisive, cross-party discourse.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b="1"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Measured Engagement Disparity:</a:t>
            </a: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Human-generated content is overwhelmingly more engaging (15:1 ratio), but targeted bots show disproportionate effectiveness in specific niches.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7" name="Google Shape;77;p16"/>
          <p:cNvSpPr txBox="1"/>
          <p:nvPr/>
        </p:nvSpPr>
        <p:spPr>
          <a:xfrm>
            <a:off x="226650" y="4703625"/>
            <a:ext cx="8690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2nd International Conference on Next-Generation Computing, IoT and Machine Learning (NCIM 2025)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latin typeface="Times New Roman"/>
                <a:ea typeface="Times New Roman"/>
                <a:cs typeface="Times New Roman"/>
                <a:sym typeface="Times New Roman"/>
              </a:rPr>
              <a:t>Methodology Overview</a:t>
            </a:r>
            <a:endParaRPr b="1"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b="1"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Collection:</a:t>
            </a: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Gathered 50,191 tweets related to the 2024 U.S. Election (May-July 2023).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b="1"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Initial Bot Scoring:</a:t>
            </a: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Used the Botometer API for a baseline bot score on 33,792 posts.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b="1"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ML Model Refinement:</a:t>
            </a: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Trained a Random Forest Regressor on an extended feature set to improve accuracy and address platform-specific biases.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b="1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Result:</a:t>
            </a: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MSE: 0.0071, R²: 0.779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b="1"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Threshold Analysis:</a:t>
            </a: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Applied conservative, balanced, and liberal thresholds to understand sensitivity.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b="1"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Partisan &amp; Engagement Analysis:</a:t>
            </a: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Analyzed bot activity across political affiliations using a novel party-normalized engagement metric (Ep) [5].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4" name="Google Shape;84;p17"/>
          <p:cNvSpPr txBox="1"/>
          <p:nvPr/>
        </p:nvSpPr>
        <p:spPr>
          <a:xfrm>
            <a:off x="226650" y="4703625"/>
            <a:ext cx="8690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2nd International Conference on Next-Generation Computing, IoT and Machine Learning (NCIM 2025)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latin typeface="Times New Roman"/>
                <a:ea typeface="Times New Roman"/>
                <a:cs typeface="Times New Roman"/>
                <a:sym typeface="Times New Roman"/>
              </a:rPr>
              <a:t>The Dataset</a:t>
            </a:r>
            <a:endParaRPr b="1"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962425"/>
            <a:ext cx="3949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048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b="1"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Source: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public dataset of 50,191 tweets from May-July 2023 [10].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b="1"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Scope: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Content related to the 2024 U.S. Presidential Election.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b="1"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Features: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analysis uses a rich set of 46 features, including user metadata, tweet content, and engagement statistics.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300" y="73664"/>
            <a:ext cx="3949199" cy="430516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8"/>
          <p:cNvSpPr txBox="1"/>
          <p:nvPr/>
        </p:nvSpPr>
        <p:spPr>
          <a:xfrm>
            <a:off x="4362250" y="4366475"/>
            <a:ext cx="3623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TABLE I: Features of the datasets</a:t>
            </a:r>
            <a:endParaRPr sz="18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3" name="Google Shape;93;p18"/>
          <p:cNvSpPr txBox="1"/>
          <p:nvPr/>
        </p:nvSpPr>
        <p:spPr>
          <a:xfrm>
            <a:off x="226650" y="4703625"/>
            <a:ext cx="8690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2nd International Conference on Next-Generation Computing, IoT and Machine Learning (NCIM 2025)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latin typeface="Times New Roman"/>
                <a:ea typeface="Times New Roman"/>
                <a:cs typeface="Times New Roman"/>
                <a:sym typeface="Times New Roman"/>
              </a:rPr>
              <a:t>Bot Detection: A Hybrid API-ML Approach</a:t>
            </a:r>
            <a:endParaRPr b="1"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168925" y="919825"/>
            <a:ext cx="4142700" cy="411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●"/>
            </a:pPr>
            <a:r>
              <a:rPr b="1"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Phase 1: Botometer API</a:t>
            </a:r>
            <a:endParaRPr b="1"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○"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Provides an initial bot score (b) for each account based on a feature vector (x) of 13 key metrics [2].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○"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 = Σ Wk * fk(x)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●"/>
            </a:pPr>
            <a:r>
              <a:rPr b="1"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Phase 2: Random Forest Regressor</a:t>
            </a:r>
            <a:endParaRPr b="1"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○"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refined these scores using a Random Forest model trained on a more extensive feature set.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○"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addresses known limitations of API-only methods, such as platform bias [7].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○"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step is crucial for achieving high accuracy (R² = 0.779) on election-specific data.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026" y="1275150"/>
            <a:ext cx="4368250" cy="169045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9"/>
          <p:cNvSpPr txBox="1"/>
          <p:nvPr/>
        </p:nvSpPr>
        <p:spPr>
          <a:xfrm>
            <a:off x="4894388" y="919825"/>
            <a:ext cx="4484700" cy="2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TABLE II: Feature vector of 13 features</a:t>
            </a:r>
            <a:endParaRPr sz="12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2" name="Google Shape;102;p19"/>
          <p:cNvSpPr txBox="1"/>
          <p:nvPr/>
        </p:nvSpPr>
        <p:spPr>
          <a:xfrm>
            <a:off x="226650" y="4703625"/>
            <a:ext cx="8690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2nd International Conference on Next-Generation Computing, IoT and Machine Learning (NCIM 2025)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latin typeface="Times New Roman"/>
                <a:ea typeface="Times New Roman"/>
                <a:cs typeface="Times New Roman"/>
                <a:sym typeface="Times New Roman"/>
              </a:rPr>
              <a:t>Finding the Balance: Threshold Sensitivity</a:t>
            </a:r>
            <a:endParaRPr b="1"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8" name="Google Shape;108;p20"/>
          <p:cNvSpPr txBox="1"/>
          <p:nvPr>
            <p:ph idx="1" type="body"/>
          </p:nvPr>
        </p:nvSpPr>
        <p:spPr>
          <a:xfrm>
            <a:off x="181600" y="1017750"/>
            <a:ext cx="3939900" cy="310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048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●"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Choosing the right threshold is critical. A single value does not fit all contexts.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b="1"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Conservative (0.8):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Minimizes false positives, but may miss sophisticated bots (0.76% detected).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b="1"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Liberal (0.6):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Maximizes recall, but increases false positives (4.87% detected).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b="1"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Balanced (0.7):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Our selected threshold, providing an optimal tradeoff between precision and recall for electoral data analysis.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9" name="Google Shape;109;p20" title="threshold_compariso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8275" y="930350"/>
            <a:ext cx="4434028" cy="264440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0"/>
          <p:cNvSpPr txBox="1"/>
          <p:nvPr/>
        </p:nvSpPr>
        <p:spPr>
          <a:xfrm>
            <a:off x="3716249" y="3467000"/>
            <a:ext cx="50421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1: Threshold sensitivity analysis</a:t>
            </a:r>
            <a:endParaRPr sz="12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" name="Google Shape;111;p20"/>
          <p:cNvSpPr txBox="1"/>
          <p:nvPr/>
        </p:nvSpPr>
        <p:spPr>
          <a:xfrm>
            <a:off x="226650" y="4703625"/>
            <a:ext cx="8690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2nd International Conference on Next-Generation Computing, IoT and Machine Learning (NCIM 2025)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latin typeface="Times New Roman"/>
                <a:ea typeface="Times New Roman"/>
                <a:cs typeface="Times New Roman"/>
                <a:sym typeface="Times New Roman"/>
              </a:rPr>
              <a:t>Result: The Profile of a Political Bot</a:t>
            </a:r>
            <a:endParaRPr b="1"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1"/>
          <p:cNvSpPr txBox="1"/>
          <p:nvPr>
            <p:ph idx="1" type="body"/>
          </p:nvPr>
        </p:nvSpPr>
        <p:spPr>
          <a:xfrm>
            <a:off x="311700" y="1152475"/>
            <a:ext cx="3822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048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b="1"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Follower Counts: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Bots have significantly fewer followers (Median: 28 vs. 1,120 for humans).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b="1"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Posting Frequency: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Bots are more automated, posting 2x more frequently on average.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b="1"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Focus: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Bots prioritize content volume over building an organic, engaged following.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8" name="Google Shape;118;p21" title="account_features_analysi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5716" y="191650"/>
            <a:ext cx="4282010" cy="341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1"/>
          <p:cNvSpPr txBox="1"/>
          <p:nvPr/>
        </p:nvSpPr>
        <p:spPr>
          <a:xfrm>
            <a:off x="3883575" y="3505025"/>
            <a:ext cx="4566300" cy="8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2: Comparative distributions of follower counts, posting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frequencies, and account ages between bot and human ac-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counts. Error bars represent 95% confidence intervals.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0" name="Google Shape;120;p21"/>
          <p:cNvSpPr txBox="1"/>
          <p:nvPr/>
        </p:nvSpPr>
        <p:spPr>
          <a:xfrm>
            <a:off x="226650" y="4703625"/>
            <a:ext cx="8690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2nd International Conference on Next-Generation Computing, IoT and Machine Learning (NCIM 2025)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