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12"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100" name="Slide Title"/>
          <p:cNvSpPr txBox="1"/>
          <p:nvPr>
            <p:ph type="title" hasCustomPrompt="1"/>
          </p:nvPr>
        </p:nvSpPr>
        <p:spPr>
          <a:prstGeom prst="rect">
            <a:avLst/>
          </a:prstGeom>
        </p:spPr>
        <p:txBody>
          <a:bodyPr/>
          <a:lstStyle/>
          <a:p>
            <a:pPr/>
            <a:r>
              <a:t>Slide 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Attribution</a:t>
            </a:r>
          </a:p>
        </p:txBody>
      </p:sp>
      <p:sp>
        <p:nvSpPr>
          <p:cNvPr id="136" name="Body Level One…"/>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lose-up of a curved, white, layered pattern"/>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Close-up of a layered pattern of grey stone"/>
          <p:cNvSpPr/>
          <p:nvPr>
            <p:ph type="pic" sz="quarter" idx="22"/>
          </p:nvPr>
        </p:nvSpPr>
        <p:spPr>
          <a:xfrm>
            <a:off x="7353300" y="3632200"/>
            <a:ext cx="9677400" cy="6451600"/>
          </a:xfrm>
          <a:prstGeom prst="rect">
            <a:avLst/>
          </a:prstGeom>
        </p:spPr>
        <p:txBody>
          <a:bodyPr lIns="91439" tIns="45719" rIns="91439" bIns="45719">
            <a:noAutofit/>
          </a:bodyPr>
          <a:lstStyle/>
          <a:p>
            <a:pPr/>
          </a:p>
        </p:txBody>
      </p:sp>
      <p:sp>
        <p:nvSpPr>
          <p:cNvPr id="146" name="Close-up of a white ribbed pattern"/>
          <p:cNvSpPr/>
          <p:nvPr>
            <p:ph type="pic" sz="quarter" idx="23"/>
          </p:nvPr>
        </p:nvSpPr>
        <p:spPr>
          <a:xfrm>
            <a:off x="14621933" y="3632200"/>
            <a:ext cx="9677401" cy="645725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Angular, futuristic, white corridor with shadows"/>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Futuristic, curved, white structure"/>
          <p:cNvSpPr/>
          <p:nvPr>
            <p:ph type="pic" idx="21"/>
          </p:nvPr>
        </p:nvSpPr>
        <p:spPr>
          <a:xfrm>
            <a:off x="0" y="-5397500"/>
            <a:ext cx="27190700" cy="20393025"/>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23"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4"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curved, white, layered pattern"/>
          <p:cNvSpPr/>
          <p:nvPr>
            <p:ph type="pic" idx="21"/>
          </p:nvPr>
        </p:nvSpPr>
        <p:spPr>
          <a:xfrm>
            <a:off x="11569700" y="0"/>
            <a:ext cx="13716000" cy="1371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3335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43" name="Slide Title"/>
          <p:cNvSpPr txBox="1"/>
          <p:nvPr>
            <p:ph type="title" hasCustomPrompt="1"/>
          </p:nvPr>
        </p:nvSpPr>
        <p:spPr>
          <a:prstGeom prst="rect">
            <a:avLst/>
          </a:prstGeom>
        </p:spPr>
        <p:txBody>
          <a:bodyPr/>
          <a:lstStyle/>
          <a:p>
            <a:pPr/>
            <a:r>
              <a:t>Slide 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Close-up of the edge of white curved stone"/>
          <p:cNvSpPr/>
          <p:nvPr>
            <p:ph type="pic" idx="21"/>
          </p:nvPr>
        </p:nvSpPr>
        <p:spPr>
          <a:xfrm>
            <a:off x="12382500" y="-1206500"/>
            <a:ext cx="12103100" cy="16140313"/>
          </a:xfrm>
          <a:prstGeom prst="rect">
            <a:avLst/>
          </a:prstGeom>
        </p:spPr>
        <p:txBody>
          <a:bodyPr lIns="91439" tIns="45719" rIns="91439" bIns="45719">
            <a:noAutofit/>
          </a:bodyPr>
          <a:lstStyle/>
          <a:p>
            <a:pPr/>
          </a:p>
        </p:txBody>
      </p:sp>
      <p:sp>
        <p:nvSpPr>
          <p:cNvPr id="61" name="Slide Subtitl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6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6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8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3911600"/>
            <a:ext cx="21971004" cy="4648200"/>
          </a:xfrm>
          <a:prstGeom prst="rect">
            <a:avLst/>
          </a:prstGeom>
        </p:spPr>
        <p:txBody>
          <a:bodyPr anchor="ctr"/>
          <a:lstStyle>
            <a:lvl1pPr>
              <a:defRPr spc="-119" sz="120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23/09/2025"/>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23/09/2025</a:t>
            </a:r>
          </a:p>
        </p:txBody>
      </p:sp>
      <p:sp>
        <p:nvSpPr>
          <p:cNvPr id="172" name="Authors: Koshik Debanath, Sagor Aich, and Azmain Yakin Srizon…"/>
          <p:cNvSpPr txBox="1"/>
          <p:nvPr>
            <p:ph type="subTitle" sz="quarter" idx="1"/>
          </p:nvPr>
        </p:nvSpPr>
        <p:spPr>
          <a:xfrm>
            <a:off x="1206500" y="10103329"/>
            <a:ext cx="21971000" cy="2006601"/>
          </a:xfrm>
          <a:prstGeom prst="rect">
            <a:avLst/>
          </a:prstGeom>
        </p:spPr>
        <p:txBody>
          <a:bodyPr/>
          <a:lstStyle/>
          <a:p>
            <a:pPr algn="ctr" defTabSz="800735">
              <a:defRPr sz="3880">
                <a:latin typeface="Produkt Regular"/>
                <a:ea typeface="Produkt Regular"/>
                <a:cs typeface="Produkt Regular"/>
                <a:sym typeface="Produkt Regular"/>
              </a:defRPr>
            </a:pPr>
            <a:r>
              <a:t>Authors: Koshik Debanath, Sagor Aich, and Azmain Yakin Srizon</a:t>
            </a:r>
          </a:p>
          <a:p>
            <a:pPr algn="ctr" defTabSz="800735">
              <a:defRPr sz="3880">
                <a:latin typeface="Produkt Regular"/>
                <a:ea typeface="Produkt Regular"/>
                <a:cs typeface="Produkt Regular"/>
                <a:sym typeface="Produkt Regular"/>
              </a:defRPr>
            </a:pPr>
            <a:r>
              <a:t>Institution: Rajshahi University of Engineering &amp; Technology, Department  of Computer Science and Engineering </a:t>
            </a:r>
          </a:p>
        </p:txBody>
      </p:sp>
      <p:sp>
        <p:nvSpPr>
          <p:cNvPr id="173" name="Physics Informed Neural Network for Real-Time Anomaly Detection in Power Dynamics"/>
          <p:cNvSpPr txBox="1"/>
          <p:nvPr>
            <p:ph type="ctrTitle"/>
          </p:nvPr>
        </p:nvSpPr>
        <p:spPr>
          <a:xfrm>
            <a:off x="1206498" y="7154078"/>
            <a:ext cx="21971004" cy="2396829"/>
          </a:xfrm>
          <a:prstGeom prst="rect">
            <a:avLst/>
          </a:prstGeom>
        </p:spPr>
        <p:txBody>
          <a:bodyPr/>
          <a:lstStyle>
            <a:lvl1pPr algn="ctr">
              <a:defRPr spc="-65" sz="6500">
                <a:latin typeface="Produkt Regular"/>
                <a:ea typeface="Produkt Regular"/>
                <a:cs typeface="Produkt Regular"/>
                <a:sym typeface="Produkt Regular"/>
              </a:defRPr>
            </a:lvl1pPr>
          </a:lstStyle>
          <a:p>
            <a:pPr/>
            <a:r>
              <a:t>Physics Informed Neural Network for Real-Time Anomaly Detection in Power Dynamics </a:t>
            </a:r>
          </a:p>
        </p:txBody>
      </p:sp>
      <p:pic>
        <p:nvPicPr>
          <p:cNvPr id="174" name="pasted-movie.png" descr="pasted-movie.png"/>
          <p:cNvPicPr>
            <a:picLocks noChangeAspect="1"/>
          </p:cNvPicPr>
          <p:nvPr/>
        </p:nvPicPr>
        <p:blipFill>
          <a:blip r:embed="rId2">
            <a:extLst/>
          </a:blip>
          <a:srcRect l="4505" t="0" r="4505" b="9011"/>
          <a:stretch>
            <a:fillRect/>
          </a:stretch>
        </p:blipFill>
        <p:spPr>
          <a:xfrm>
            <a:off x="4958556" y="510541"/>
            <a:ext cx="14466899" cy="6153609"/>
          </a:xfrm>
          <a:prstGeom prst="rect">
            <a:avLst/>
          </a:prstGeom>
          <a:ln w="25400">
            <a:solidFill>
              <a:srgbClr val="000000"/>
            </a:solidFill>
            <a:miter lim="400000"/>
          </a:ln>
        </p:spPr>
      </p:pic>
      <p:sp>
        <p:nvSpPr>
          <p:cNvPr id="175" name="Slide Number"/>
          <p:cNvSpPr txBox="1"/>
          <p:nvPr>
            <p:ph type="sldNum" sz="quarter" idx="4294967295"/>
          </p:nvPr>
        </p:nvSpPr>
        <p:spPr>
          <a:xfrm>
            <a:off x="23731473" y="12458699"/>
            <a:ext cx="21564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Methodology - Governing Physics &amp; Data"/>
          <p:cNvSpPr txBox="1"/>
          <p:nvPr>
            <p:ph type="title" idx="4294967295"/>
          </p:nvPr>
        </p:nvSpPr>
        <p:spPr>
          <a:xfrm>
            <a:off x="5167559" y="1030211"/>
            <a:ext cx="14048882" cy="1095654"/>
          </a:xfrm>
          <a:prstGeom prst="rect">
            <a:avLst/>
          </a:prstGeom>
        </p:spPr>
        <p:txBody>
          <a:bodyPr/>
          <a:lstStyle>
            <a:lvl1pPr algn="ctr" defTabSz="975360">
              <a:defRPr spc="-39" sz="4000"/>
            </a:lvl1pPr>
          </a:lstStyle>
          <a:p>
            <a:pPr/>
            <a:r>
              <a:t>Methodology - Governing Physics &amp; Data</a:t>
            </a:r>
          </a:p>
        </p:txBody>
      </p:sp>
      <p:sp>
        <p:nvSpPr>
          <p:cNvPr id="210" name="System Model: We use a Single-Machine Infinite Bus (SMIB) system, a fundamental model in power systems.…"/>
          <p:cNvSpPr txBox="1"/>
          <p:nvPr>
            <p:ph type="body" sz="half" idx="4294967295"/>
          </p:nvPr>
        </p:nvSpPr>
        <p:spPr>
          <a:xfrm>
            <a:off x="1934771" y="2843949"/>
            <a:ext cx="10927667" cy="8895958"/>
          </a:xfrm>
          <a:prstGeom prst="rect">
            <a:avLst/>
          </a:prstGeom>
        </p:spPr>
        <p:txBody>
          <a:bodyPr/>
          <a:lstStyle/>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t>System Model:</a:t>
            </a:r>
            <a:r>
              <a:t> We use a Single-</a:t>
            </a:r>
            <a:r>
              <a:rPr>
                <a:latin typeface="Produkt Medium"/>
                <a:ea typeface="Produkt Medium"/>
                <a:cs typeface="Produkt Medium"/>
                <a:sym typeface="Produkt Medium"/>
              </a:rPr>
              <a:t>Machine Infinite Bus (SMIB)</a:t>
            </a:r>
            <a:r>
              <a:t> system, a fundamental model in power systems.</a:t>
            </a:r>
          </a:p>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t>Governing Law: </a:t>
            </a:r>
            <a:r>
              <a:rPr i="1">
                <a:latin typeface="Produkt Medium"/>
                <a:ea typeface="Produkt Medium"/>
                <a:cs typeface="Produkt Medium"/>
                <a:sym typeface="Produkt Medium"/>
              </a:rPr>
              <a:t>The</a:t>
            </a:r>
            <a:r>
              <a:t> </a:t>
            </a:r>
            <a:r>
              <a:rPr i="1">
                <a:latin typeface="Produkt Medium"/>
                <a:ea typeface="Produkt Medium"/>
                <a:cs typeface="Produkt Medium"/>
                <a:sym typeface="Produkt Medium"/>
              </a:rPr>
              <a:t>Swing Equation </a:t>
            </a:r>
            <a:r>
              <a:rPr>
                <a:latin typeface="Produkt Light"/>
                <a:ea typeface="Produkt Light"/>
                <a:cs typeface="Produkt Light"/>
                <a:sym typeface="Produkt Light"/>
              </a:rPr>
              <a:t>[1]</a:t>
            </a:r>
            <a14:m>
              <m:oMath>
                <m:r>
                  <a:rPr xmlns:a="http://schemas.openxmlformats.org/drawingml/2006/main" sz="4850" i="1">
                    <a:solidFill>
                      <a:srgbClr val="1A1C1E"/>
                    </a:solidFill>
                    <a:latin typeface="Cambria Math" panose="02040503050406030204" pitchFamily="18" charset="0"/>
                  </a:rPr>
                  <m:t>M</m:t>
                </m:r>
                <m:f>
                  <m:fPr>
                    <m:ctrlPr>
                      <a:rPr xmlns:a="http://schemas.openxmlformats.org/drawingml/2006/main" sz="4850" i="1">
                        <a:solidFill>
                          <a:srgbClr val="1A1C1E"/>
                        </a:solidFill>
                        <a:latin typeface="Cambria Math" panose="02040503050406030204" pitchFamily="18" charset="0"/>
                      </a:rPr>
                    </m:ctrlPr>
                    <m:type m:val="bar"/>
                  </m:fPr>
                  <m:num>
                    <m:sSup>
                      <m:e>
                        <m:r>
                          <a:rPr xmlns:a="http://schemas.openxmlformats.org/drawingml/2006/main" sz="4850" i="1">
                            <a:solidFill>
                              <a:srgbClr val="1A1C1E"/>
                            </a:solidFill>
                            <a:latin typeface="Cambria Math" panose="02040503050406030204" pitchFamily="18" charset="0"/>
                          </a:rPr>
                          <m:t>d</m:t>
                        </m:r>
                      </m:e>
                      <m:sup>
                        <m:r>
                          <a:rPr xmlns:a="http://schemas.openxmlformats.org/drawingml/2006/main" sz="4850" i="1">
                            <a:solidFill>
                              <a:srgbClr val="1A1C1E"/>
                            </a:solidFill>
                            <a:latin typeface="Cambria Math" panose="02040503050406030204" pitchFamily="18" charset="0"/>
                          </a:rPr>
                          <m:t>2</m:t>
                        </m:r>
                      </m:sup>
                    </m:sSup>
                    <m:r>
                      <a:rPr xmlns:a="http://schemas.openxmlformats.org/drawingml/2006/main" sz="4850" i="1">
                        <a:solidFill>
                          <a:srgbClr val="1A1C1E"/>
                        </a:solidFill>
                        <a:latin typeface="Cambria Math" panose="02040503050406030204" pitchFamily="18" charset="0"/>
                      </a:rPr>
                      <m:t>δ</m:t>
                    </m:r>
                  </m:num>
                  <m:den>
                    <m:r>
                      <a:rPr xmlns:a="http://schemas.openxmlformats.org/drawingml/2006/main" sz="4850" i="1">
                        <a:solidFill>
                          <a:srgbClr val="1A1C1E"/>
                        </a:solidFill>
                        <a:latin typeface="Cambria Math" panose="02040503050406030204" pitchFamily="18" charset="0"/>
                      </a:rPr>
                      <m:t>d</m:t>
                    </m:r>
                    <m:sSup>
                      <m:e>
                        <m:r>
                          <a:rPr xmlns:a="http://schemas.openxmlformats.org/drawingml/2006/main" sz="4850" i="1">
                            <a:solidFill>
                              <a:srgbClr val="1A1C1E"/>
                            </a:solidFill>
                            <a:latin typeface="Cambria Math" panose="02040503050406030204" pitchFamily="18" charset="0"/>
                          </a:rPr>
                          <m:t>t</m:t>
                        </m:r>
                      </m:e>
                      <m:sup>
                        <m:r>
                          <a:rPr xmlns:a="http://schemas.openxmlformats.org/drawingml/2006/main" sz="4850" i="1">
                            <a:solidFill>
                              <a:srgbClr val="1A1C1E"/>
                            </a:solidFill>
                            <a:latin typeface="Cambria Math" panose="02040503050406030204" pitchFamily="18" charset="0"/>
                          </a:rPr>
                          <m:t>2</m:t>
                        </m:r>
                      </m:sup>
                    </m:sSup>
                  </m:den>
                </m:f>
                <m:r>
                  <a:rPr xmlns:a="http://schemas.openxmlformats.org/drawingml/2006/main" sz="4850" i="1">
                    <a:solidFill>
                      <a:srgbClr val="1A1C1E"/>
                    </a:solidFill>
                    <a:latin typeface="Cambria Math" panose="02040503050406030204" pitchFamily="18" charset="0"/>
                  </a:rPr>
                  <m:t>+</m:t>
                </m:r>
                <m:r>
                  <a:rPr xmlns:a="http://schemas.openxmlformats.org/drawingml/2006/main" sz="4850" i="1">
                    <a:solidFill>
                      <a:srgbClr val="1A1C1E"/>
                    </a:solidFill>
                    <a:latin typeface="Cambria Math" panose="02040503050406030204" pitchFamily="18" charset="0"/>
                  </a:rPr>
                  <m:t>D</m:t>
                </m:r>
                <m:f>
                  <m:fPr>
                    <m:ctrlPr>
                      <a:rPr xmlns:a="http://schemas.openxmlformats.org/drawingml/2006/main" sz="4850" i="1">
                        <a:solidFill>
                          <a:srgbClr val="1A1C1E"/>
                        </a:solidFill>
                        <a:latin typeface="Cambria Math" panose="02040503050406030204" pitchFamily="18" charset="0"/>
                      </a:rPr>
                    </m:ctrlPr>
                    <m:type m:val="bar"/>
                  </m:fPr>
                  <m:num>
                    <m:r>
                      <a:rPr xmlns:a="http://schemas.openxmlformats.org/drawingml/2006/main" sz="4850" i="1">
                        <a:solidFill>
                          <a:srgbClr val="1A1C1E"/>
                        </a:solidFill>
                        <a:latin typeface="Cambria Math" panose="02040503050406030204" pitchFamily="18" charset="0"/>
                      </a:rPr>
                      <m:t>d</m:t>
                    </m:r>
                    <m:r>
                      <a:rPr xmlns:a="http://schemas.openxmlformats.org/drawingml/2006/main" sz="4850" i="1">
                        <a:solidFill>
                          <a:srgbClr val="1A1C1E"/>
                        </a:solidFill>
                        <a:latin typeface="Cambria Math" panose="02040503050406030204" pitchFamily="18" charset="0"/>
                      </a:rPr>
                      <m:t>δ</m:t>
                    </m:r>
                  </m:num>
                  <m:den>
                    <m:r>
                      <a:rPr xmlns:a="http://schemas.openxmlformats.org/drawingml/2006/main" sz="4850" i="1">
                        <a:solidFill>
                          <a:srgbClr val="1A1C1E"/>
                        </a:solidFill>
                        <a:latin typeface="Cambria Math" panose="02040503050406030204" pitchFamily="18" charset="0"/>
                      </a:rPr>
                      <m:t>d</m:t>
                    </m:r>
                    <m:r>
                      <a:rPr xmlns:a="http://schemas.openxmlformats.org/drawingml/2006/main" sz="4850" i="1">
                        <a:solidFill>
                          <a:srgbClr val="1A1C1E"/>
                        </a:solidFill>
                        <a:latin typeface="Cambria Math" panose="02040503050406030204" pitchFamily="18" charset="0"/>
                      </a:rPr>
                      <m:t>t</m:t>
                    </m:r>
                  </m:den>
                </m:f>
                <m:r>
                  <a:rPr xmlns:a="http://schemas.openxmlformats.org/drawingml/2006/main" sz="4850" i="1">
                    <a:solidFill>
                      <a:srgbClr val="1A1C1E"/>
                    </a:solidFill>
                    <a:latin typeface="Cambria Math" panose="02040503050406030204" pitchFamily="18" charset="0"/>
                  </a:rPr>
                  <m:t>=</m:t>
                </m:r>
                <m:sSub>
                  <m:e>
                    <m:r>
                      <a:rPr xmlns:a="http://schemas.openxmlformats.org/drawingml/2006/main" sz="4850" i="1">
                        <a:solidFill>
                          <a:srgbClr val="1A1C1E"/>
                        </a:solidFill>
                        <a:latin typeface="Cambria Math" panose="02040503050406030204" pitchFamily="18" charset="0"/>
                      </a:rPr>
                      <m:t>P</m:t>
                    </m:r>
                  </m:e>
                  <m:sub>
                    <m:r>
                      <a:rPr xmlns:a="http://schemas.openxmlformats.org/drawingml/2006/main" sz="4850" i="1">
                        <a:solidFill>
                          <a:srgbClr val="1A1C1E"/>
                        </a:solidFill>
                        <a:latin typeface="Cambria Math" panose="02040503050406030204" pitchFamily="18" charset="0"/>
                      </a:rPr>
                      <m:t>m</m:t>
                    </m:r>
                  </m:sub>
                </m:sSub>
                <m:r>
                  <a:rPr xmlns:a="http://schemas.openxmlformats.org/drawingml/2006/main" sz="4850" i="1">
                    <a:solidFill>
                      <a:srgbClr val="1A1C1E"/>
                    </a:solidFill>
                    <a:latin typeface="Cambria Math" panose="02040503050406030204" pitchFamily="18" charset="0"/>
                  </a:rPr>
                  <m:t>-</m:t>
                </m:r>
                <m:sSub>
                  <m:e>
                    <m:r>
                      <a:rPr xmlns:a="http://schemas.openxmlformats.org/drawingml/2006/main" sz="4850" i="1">
                        <a:solidFill>
                          <a:srgbClr val="1A1C1E"/>
                        </a:solidFill>
                        <a:latin typeface="Cambria Math" panose="02040503050406030204" pitchFamily="18" charset="0"/>
                      </a:rPr>
                      <m:t>P</m:t>
                    </m:r>
                  </m:e>
                  <m:sub>
                    <m:r>
                      <a:rPr xmlns:a="http://schemas.openxmlformats.org/drawingml/2006/main" sz="4850" i="1">
                        <a:solidFill>
                          <a:srgbClr val="1A1C1E"/>
                        </a:solidFill>
                        <a:latin typeface="Cambria Math" panose="02040503050406030204" pitchFamily="18" charset="0"/>
                      </a:rPr>
                      <m:t>e</m:t>
                    </m:r>
                    <m:r>
                      <a:rPr xmlns:a="http://schemas.openxmlformats.org/drawingml/2006/main" sz="4850" i="1">
                        <a:solidFill>
                          <a:srgbClr val="1A1C1E"/>
                        </a:solidFill>
                        <a:latin typeface="Cambria Math" panose="02040503050406030204" pitchFamily="18" charset="0"/>
                      </a:rPr>
                      <m:t>,</m:t>
                    </m:r>
                    <m:r>
                      <m:rPr>
                        <m:nor/>
                      </m:rPr>
                      <a:rPr xmlns:a="http://schemas.openxmlformats.org/drawingml/2006/main" sz="4850" i="1">
                        <a:solidFill>
                          <a:srgbClr val="1A1C1E"/>
                        </a:solidFill>
                        <a:latin typeface="Cambria Math" panose="02040503050406030204" pitchFamily="18" charset="0"/>
                      </a:rPr>
                      <m:t>max</m:t>
                    </m:r>
                  </m:sub>
                </m:sSub>
                <m:r>
                  <m:rPr>
                    <m:sty m:val="p"/>
                  </m:rPr>
                  <a:rPr xmlns:a="http://schemas.openxmlformats.org/drawingml/2006/main" sz="4850" i="1">
                    <a:solidFill>
                      <a:srgbClr val="1A1C1E"/>
                    </a:solidFill>
                    <a:latin typeface="Cambria Math" panose="02040503050406030204" pitchFamily="18" charset="0"/>
                  </a:rPr>
                  <m:t>sin</m:t>
                </m:r>
                <m:r>
                  <a:rPr xmlns:a="http://schemas.openxmlformats.org/drawingml/2006/main" sz="4850" i="1">
                    <a:solidFill>
                      <a:srgbClr val="1A1C1E"/>
                    </a:solidFill>
                    <a:latin typeface="Cambria Math" panose="02040503050406030204" pitchFamily="18" charset="0"/>
                  </a:rPr>
                  <m:t>(</m:t>
                </m:r>
                <m:r>
                  <a:rPr xmlns:a="http://schemas.openxmlformats.org/drawingml/2006/main" sz="4850" i="1">
                    <a:solidFill>
                      <a:srgbClr val="1A1C1E"/>
                    </a:solidFill>
                    <a:latin typeface="Cambria Math" panose="02040503050406030204" pitchFamily="18" charset="0"/>
                  </a:rPr>
                  <m:t>δ</m:t>
                </m:r>
                <m:r>
                  <a:rPr xmlns:a="http://schemas.openxmlformats.org/drawingml/2006/main" sz="4850" i="1">
                    <a:solidFill>
                      <a:srgbClr val="1A1C1E"/>
                    </a:solidFill>
                    <a:latin typeface="Cambria Math" panose="02040503050406030204" pitchFamily="18" charset="0"/>
                  </a:rPr>
                  <m:t>(</m:t>
                </m:r>
                <m:r>
                  <a:rPr xmlns:a="http://schemas.openxmlformats.org/drawingml/2006/main" sz="4850" i="1">
                    <a:solidFill>
                      <a:srgbClr val="1A1C1E"/>
                    </a:solidFill>
                    <a:latin typeface="Cambria Math" panose="02040503050406030204" pitchFamily="18" charset="0"/>
                  </a:rPr>
                  <m:t>t</m:t>
                </m:r>
                <m:r>
                  <a:rPr xmlns:a="http://schemas.openxmlformats.org/drawingml/2006/main" sz="4850" i="1">
                    <a:solidFill>
                      <a:srgbClr val="1A1C1E"/>
                    </a:solidFill>
                    <a:latin typeface="Cambria Math" panose="02040503050406030204" pitchFamily="18" charset="0"/>
                  </a:rPr>
                  <m:t>)</m:t>
                </m:r>
                <m:r>
                  <a:rPr xmlns:a="http://schemas.openxmlformats.org/drawingml/2006/main" sz="4850" i="1">
                    <a:solidFill>
                      <a:srgbClr val="1A1C1E"/>
                    </a:solidFill>
                    <a:latin typeface="Cambria Math" panose="02040503050406030204" pitchFamily="18" charset="0"/>
                  </a:rPr>
                  <m:t>)</m:t>
                </m:r>
              </m:oMath>
            </a14:m>
          </a:p>
          <a:p>
            <a:pPr lvl="1" marL="938823" indent="-341923" defTabSz="457200">
              <a:spcBef>
                <a:spcPts val="300"/>
              </a:spcBef>
              <a:buClr>
                <a:srgbClr val="1A1C1E"/>
              </a:buClr>
              <a:buFont typeface="Helvetica"/>
              <a:buChar char="◦"/>
              <a:defRPr>
                <a:solidFill>
                  <a:srgbClr val="1A1C1E"/>
                </a:solidFill>
                <a:latin typeface="Produkt Regular"/>
                <a:ea typeface="Produkt Regular"/>
                <a:cs typeface="Produkt Regular"/>
                <a:sym typeface="Produkt Regular"/>
              </a:defRPr>
            </a:pPr>
            <a:r>
              <a:t>This equation describes the rotor angle (δ) dynamics of a generator.</a:t>
            </a:r>
          </a:p>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t>Fault Simulation:</a:t>
            </a:r>
            <a:r>
              <a:t> A fault is simulated at t=20s by suddenly reducing Pe,max.</a:t>
            </a:r>
          </a:p>
        </p:txBody>
      </p:sp>
      <p:sp>
        <p:nvSpPr>
          <p:cNvPr id="211" name="Slide Number"/>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14" name="Group"/>
          <p:cNvGrpSpPr/>
          <p:nvPr/>
        </p:nvGrpSpPr>
        <p:grpSpPr>
          <a:xfrm>
            <a:off x="13151834" y="2688740"/>
            <a:ext cx="9744036" cy="8902605"/>
            <a:chOff x="0" y="0"/>
            <a:chExt cx="9744034" cy="8902603"/>
          </a:xfrm>
        </p:grpSpPr>
        <p:pic>
          <p:nvPicPr>
            <p:cNvPr id="212" name="figure_ground_truth.png" descr="figure_ground_truth.png"/>
            <p:cNvPicPr>
              <a:picLocks noChangeAspect="1"/>
            </p:cNvPicPr>
            <p:nvPr/>
          </p:nvPicPr>
          <p:blipFill>
            <a:blip r:embed="rId2">
              <a:extLst/>
            </a:blip>
            <a:stretch>
              <a:fillRect/>
            </a:stretch>
          </p:blipFill>
          <p:spPr>
            <a:xfrm>
              <a:off x="0" y="0"/>
              <a:ext cx="9744035" cy="8081428"/>
            </a:xfrm>
            <a:prstGeom prst="rect">
              <a:avLst/>
            </a:prstGeom>
            <a:ln w="12700" cap="flat">
              <a:noFill/>
              <a:miter lim="400000"/>
            </a:ln>
            <a:effectLst/>
          </p:spPr>
        </p:pic>
        <p:sp>
          <p:nvSpPr>
            <p:cNvPr id="213" name="Caption"/>
            <p:cNvSpPr/>
            <p:nvPr/>
          </p:nvSpPr>
          <p:spPr>
            <a:xfrm>
              <a:off x="0" y="8183027"/>
              <a:ext cx="9744035" cy="719577"/>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457200">
                <a:spcBef>
                  <a:spcPts val="0"/>
                </a:spcBef>
                <a:defRPr sz="1200">
                  <a:latin typeface="Produkt Regular"/>
                  <a:ea typeface="Produkt Regular"/>
                  <a:cs typeface="Produkt Regular"/>
                  <a:sym typeface="Produkt Regular"/>
                </a:defRPr>
              </a:lvl1pPr>
            </a:lstStyle>
            <a:p>
              <a:pPr/>
              <a:r>
                <a:t>Fig. 1. Ground truth dynamics of the simulated SMIB system. The top panel shows the rotor angle (δ) and the bottom panel shows rotor speed (ω). Under normal operation (blue), the system exhibits a stable, damped oscillation. A fault introduced at t=20s (red) causes a rapid loss of synchrony, demonstrating the instability we aim to detect.</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Methodology - PINN Anomaly Detection Concept"/>
          <p:cNvSpPr txBox="1"/>
          <p:nvPr>
            <p:ph type="title" idx="4294967295"/>
          </p:nvPr>
        </p:nvSpPr>
        <p:spPr>
          <a:xfrm>
            <a:off x="5114538" y="1030211"/>
            <a:ext cx="14154924" cy="958850"/>
          </a:xfrm>
          <a:prstGeom prst="rect">
            <a:avLst/>
          </a:prstGeom>
        </p:spPr>
        <p:txBody>
          <a:bodyPr/>
          <a:lstStyle>
            <a:lvl1pPr defTabSz="975360">
              <a:defRPr spc="-39" sz="4000"/>
            </a:lvl1pPr>
          </a:lstStyle>
          <a:p>
            <a:pPr/>
            <a:r>
              <a:t>Methodology - PINN Anomaly Detection Concept</a:t>
            </a:r>
          </a:p>
        </p:txBody>
      </p:sp>
      <p:sp>
        <p:nvSpPr>
          <p:cNvPr id="217" name="Training on Normal Data: We train the PINN using only a few sparse data points from the stable (blue) curve.…"/>
          <p:cNvSpPr txBox="1"/>
          <p:nvPr>
            <p:ph type="body" sz="half" idx="4294967295"/>
          </p:nvPr>
        </p:nvSpPr>
        <p:spPr>
          <a:xfrm>
            <a:off x="1934771" y="2843949"/>
            <a:ext cx="10226829" cy="8960808"/>
          </a:xfrm>
          <a:prstGeom prst="rect">
            <a:avLst/>
          </a:prstGeom>
        </p:spPr>
        <p:txBody>
          <a:bodyPr/>
          <a:lstStyle/>
          <a:p>
            <a:pPr marL="356615" indent="-247650" defTabSz="356615">
              <a:spcBef>
                <a:spcPts val="200"/>
              </a:spcBef>
              <a:buClr>
                <a:srgbClr val="1A1C1E"/>
              </a:buClr>
              <a:buFont typeface="Helvetica"/>
              <a:defRPr sz="312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Training on Normal Data</a:t>
            </a:r>
            <a:r>
              <a:t>:</a:t>
            </a:r>
            <a:r>
              <a:t> We train the PINN using only a few sparse data points from the stable (blue) curve.</a:t>
            </a:r>
          </a:p>
          <a:p>
            <a:pPr marL="356615" indent="-247650" defTabSz="356615">
              <a:spcBef>
                <a:spcPts val="200"/>
              </a:spcBef>
              <a:buClr>
                <a:srgbClr val="1A1C1E"/>
              </a:buClr>
              <a:buFont typeface="Helvetica"/>
              <a:defRPr sz="312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Dual Loss Function [3]</a:t>
            </a:r>
            <a:r>
              <a:t>:</a:t>
            </a:r>
            <a:r>
              <a:t> The model is trained to minimize two things simultaneously:</a:t>
            </a:r>
          </a:p>
          <a:p>
            <a:pPr lvl="1" marL="713231" indent="-247650" defTabSz="356615">
              <a:spcBef>
                <a:spcPts val="200"/>
              </a:spcBef>
              <a:buClr>
                <a:srgbClr val="1A1C1E"/>
              </a:buClr>
              <a:buFont typeface="Helvetica"/>
              <a:buAutoNum type="arabicPeriod" startAt="1"/>
              <a:defRPr sz="312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Data Loss (L_data)</a:t>
            </a:r>
            <a:r>
              <a:t>:</a:t>
            </a:r>
            <a:r>
              <a:t> The error between the model's</a:t>
            </a:r>
            <a:r>
              <a:rPr>
                <a:latin typeface="Produkt Medium"/>
                <a:ea typeface="Produkt Medium"/>
                <a:cs typeface="Produkt Medium"/>
                <a:sym typeface="Produkt Medium"/>
              </a:rPr>
              <a:t> prediction and the sparse training data</a:t>
            </a:r>
            <a:r>
              <a:t>.</a:t>
            </a:r>
          </a:p>
          <a:p>
            <a:pPr lvl="1" marL="713231" indent="-247650" defTabSz="356615">
              <a:spcBef>
                <a:spcPts val="200"/>
              </a:spcBef>
              <a:buClr>
                <a:srgbClr val="1A1C1E"/>
              </a:buClr>
              <a:buFont typeface="Helvetica"/>
              <a:buAutoNum type="arabicPeriod" startAt="1"/>
              <a:defRPr sz="312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Physics Loss (L_phys)</a:t>
            </a:r>
            <a:r>
              <a:t>:</a:t>
            </a:r>
            <a:r>
              <a:t> The </a:t>
            </a:r>
            <a:r>
              <a:rPr>
                <a:latin typeface="Produkt Medium"/>
                <a:ea typeface="Produkt Medium"/>
                <a:cs typeface="Produkt Medium"/>
                <a:sym typeface="Produkt Medium"/>
              </a:rPr>
              <a:t>residual of the swing equation.</a:t>
            </a:r>
            <a:r>
              <a:t> This forces the model to </a:t>
            </a:r>
            <a:r>
              <a:rPr>
                <a:latin typeface="Produkt Medium"/>
                <a:ea typeface="Produkt Medium"/>
                <a:cs typeface="Produkt Medium"/>
                <a:sym typeface="Produkt Medium"/>
              </a:rPr>
              <a:t>learn the underlying physics, not just fit the points.</a:t>
            </a:r>
          </a:p>
          <a:p>
            <a:pPr marL="356615" indent="-247650" defTabSz="356615">
              <a:spcBef>
                <a:spcPts val="200"/>
              </a:spcBef>
              <a:buClr>
                <a:srgbClr val="1A1C1E"/>
              </a:buClr>
              <a:buFont typeface="Helvetica"/>
              <a:defRPr sz="3120">
                <a:solidFill>
                  <a:srgbClr val="1A1C1E"/>
                </a:solidFill>
                <a:latin typeface="Produkt Regular"/>
                <a:ea typeface="Produkt Regular"/>
                <a:cs typeface="Produkt Regular"/>
                <a:sym typeface="Produkt Regular"/>
              </a:defRPr>
            </a:pPr>
            <a:r>
              <a:t>The "</a:t>
            </a:r>
            <a:r>
              <a:rPr i="1">
                <a:latin typeface="Produkt Medium"/>
                <a:ea typeface="Produkt Medium"/>
                <a:cs typeface="Produkt Medium"/>
                <a:sym typeface="Produkt Medium"/>
              </a:rPr>
              <a:t>Aha!</a:t>
            </a:r>
            <a:r>
              <a:t>" Moment:</a:t>
            </a:r>
          </a:p>
          <a:p>
            <a:pPr lvl="1" marL="713231" indent="-247650" defTabSz="356615">
              <a:spcBef>
                <a:spcPts val="200"/>
              </a:spcBef>
              <a:buClr>
                <a:srgbClr val="1A1C1E"/>
              </a:buClr>
              <a:buFont typeface="Helvetica"/>
              <a:buAutoNum type="arabicPeriod" startAt="1"/>
              <a:defRPr sz="3120">
                <a:solidFill>
                  <a:srgbClr val="1A1C1E"/>
                </a:solidFill>
                <a:latin typeface="Produkt Regular"/>
                <a:ea typeface="Produkt Regular"/>
                <a:cs typeface="Produkt Regular"/>
                <a:sym typeface="Produkt Regular"/>
              </a:defRPr>
            </a:pPr>
            <a:r>
              <a:t>Once trained, the </a:t>
            </a:r>
            <a:r>
              <a:rPr>
                <a:latin typeface="Produkt Medium"/>
                <a:ea typeface="Produkt Medium"/>
                <a:cs typeface="Produkt Medium"/>
                <a:sym typeface="Produkt Medium"/>
              </a:rPr>
              <a:t>PINN has learned</a:t>
            </a:r>
            <a:r>
              <a:t> the physical laws of </a:t>
            </a:r>
            <a:r>
              <a:rPr i="1"/>
              <a:t>normal operation</a:t>
            </a:r>
            <a:r>
              <a:t>.</a:t>
            </a:r>
          </a:p>
          <a:p>
            <a:pPr lvl="1" marL="713231" indent="-247650" defTabSz="356615">
              <a:spcBef>
                <a:spcPts val="200"/>
              </a:spcBef>
              <a:buClr>
                <a:srgbClr val="1A1C1E"/>
              </a:buClr>
              <a:buFont typeface="Helvetica"/>
              <a:buAutoNum type="arabicPeriod" startAt="1"/>
              <a:defRPr sz="3120">
                <a:solidFill>
                  <a:srgbClr val="1A1C1E"/>
                </a:solidFill>
                <a:latin typeface="Produkt Regular"/>
                <a:ea typeface="Produkt Regular"/>
                <a:cs typeface="Produkt Regular"/>
                <a:sym typeface="Produkt Regular"/>
              </a:defRPr>
            </a:pPr>
            <a:r>
              <a:t>When presented with </a:t>
            </a:r>
            <a:r>
              <a:rPr i="1">
                <a:latin typeface="Produkt Medium"/>
                <a:ea typeface="Produkt Medium"/>
                <a:cs typeface="Produkt Medium"/>
                <a:sym typeface="Produkt Medium"/>
              </a:rPr>
              <a:t>faulty</a:t>
            </a:r>
            <a:r>
              <a:t> data, the system no longer obeys these learned laws.</a:t>
            </a:r>
          </a:p>
          <a:p>
            <a:pPr lvl="1" marL="713231" indent="-247650" defTabSz="356615">
              <a:spcBef>
                <a:spcPts val="200"/>
              </a:spcBef>
              <a:buClr>
                <a:srgbClr val="1A1C1E"/>
              </a:buClr>
              <a:buFont typeface="Helvetica"/>
              <a:buAutoNum type="arabicPeriod" startAt="1"/>
              <a:defRPr sz="3120">
                <a:solidFill>
                  <a:srgbClr val="1A1C1E"/>
                </a:solidFill>
                <a:latin typeface="Produkt Regular"/>
                <a:ea typeface="Produkt Regular"/>
                <a:cs typeface="Produkt Regular"/>
                <a:sym typeface="Produkt Regular"/>
              </a:defRPr>
            </a:pPr>
            <a:r>
              <a:t>The </a:t>
            </a:r>
            <a:r>
              <a:rPr>
                <a:latin typeface="Produkt Medium"/>
                <a:ea typeface="Produkt Medium"/>
                <a:cs typeface="Produkt Medium"/>
                <a:sym typeface="Produkt Medium"/>
              </a:rPr>
              <a:t>Physics Loss (Residual)</a:t>
            </a:r>
            <a:r>
              <a:t> spikes dramatically, becoming our anomaly signal.</a:t>
            </a:r>
          </a:p>
        </p:txBody>
      </p:sp>
      <p:sp>
        <p:nvSpPr>
          <p:cNvPr id="218" name="Slide Number"/>
          <p:cNvSpPr txBox="1"/>
          <p:nvPr>
            <p:ph type="sldNum" sz="quarter" idx="4294967295"/>
          </p:nvPr>
        </p:nvSpPr>
        <p:spPr>
          <a:xfrm>
            <a:off x="23630127" y="12458699"/>
            <a:ext cx="316993"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1" name="Group"/>
          <p:cNvGrpSpPr/>
          <p:nvPr/>
        </p:nvGrpSpPr>
        <p:grpSpPr>
          <a:xfrm>
            <a:off x="12425825" y="2827189"/>
            <a:ext cx="10630639" cy="7624215"/>
            <a:chOff x="0" y="0"/>
            <a:chExt cx="10630638" cy="7624214"/>
          </a:xfrm>
        </p:grpSpPr>
        <p:pic>
          <p:nvPicPr>
            <p:cNvPr id="219" name="figure_training_loss.png" descr="figure_training_loss.png"/>
            <p:cNvPicPr>
              <a:picLocks noChangeAspect="1"/>
            </p:cNvPicPr>
            <p:nvPr/>
          </p:nvPicPr>
          <p:blipFill>
            <a:blip r:embed="rId2">
              <a:extLst/>
            </a:blip>
            <a:stretch>
              <a:fillRect/>
            </a:stretch>
          </p:blipFill>
          <p:spPr>
            <a:xfrm>
              <a:off x="0" y="0"/>
              <a:ext cx="10630639" cy="6812939"/>
            </a:xfrm>
            <a:prstGeom prst="rect">
              <a:avLst/>
            </a:prstGeom>
            <a:ln w="12700" cap="flat">
              <a:noFill/>
              <a:miter lim="400000"/>
            </a:ln>
            <a:effectLst/>
          </p:spPr>
        </p:pic>
        <p:sp>
          <p:nvSpPr>
            <p:cNvPr id="220" name="Caption"/>
            <p:cNvSpPr/>
            <p:nvPr/>
          </p:nvSpPr>
          <p:spPr>
            <a:xfrm>
              <a:off x="0" y="6914538"/>
              <a:ext cx="10630639" cy="709677"/>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457200">
                <a:spcBef>
                  <a:spcPts val="0"/>
                </a:spcBef>
                <a:defRPr sz="1200">
                  <a:latin typeface="Produkt Regular"/>
                  <a:ea typeface="Produkt Regular"/>
                  <a:cs typeface="Produkt Regular"/>
                  <a:sym typeface="Produkt Regular"/>
                </a:defRPr>
              </a:lvl1pPr>
            </a:lstStyle>
            <a:p>
              <a:pPr/>
              <a:r>
                <a:t>Fig. 2. Training loss history for the PINN model over 20,000 epochs, shown on a logarithmic scale. The plot shows the total loss, data loss, and the unweighted physics loss. The stable convergence to a low value for all components indicates a successful and well-behaved training process, guided by both data and physics.</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Methodology - Stabilized PINN Architecture"/>
          <p:cNvSpPr txBox="1"/>
          <p:nvPr>
            <p:ph type="title" idx="4294967295"/>
          </p:nvPr>
        </p:nvSpPr>
        <p:spPr>
          <a:xfrm>
            <a:off x="5114538" y="1007185"/>
            <a:ext cx="14154924" cy="958851"/>
          </a:xfrm>
          <a:prstGeom prst="rect">
            <a:avLst/>
          </a:prstGeom>
        </p:spPr>
        <p:txBody>
          <a:bodyPr/>
          <a:lstStyle/>
          <a:p>
            <a:pPr algn="ctr" defTabSz="975360">
              <a:defRPr spc="-39" sz="4000"/>
            </a:pPr>
            <a:r>
              <a:t>Methodology - Stabilized PINN Architecture </a:t>
            </a:r>
          </a:p>
          <a:p>
            <a:pPr defTabSz="975360">
              <a:defRPr spc="-39" sz="4000"/>
            </a:pPr>
            <a:r>
              <a:t> </a:t>
            </a:r>
          </a:p>
        </p:txBody>
      </p:sp>
      <p:sp>
        <p:nvSpPr>
          <p:cNvPr id="224" name="Walkthrough of the diagram:…"/>
          <p:cNvSpPr txBox="1"/>
          <p:nvPr>
            <p:ph type="body" sz="half" idx="4294967295"/>
          </p:nvPr>
        </p:nvSpPr>
        <p:spPr>
          <a:xfrm>
            <a:off x="1934771" y="2843949"/>
            <a:ext cx="10226829" cy="8960808"/>
          </a:xfrm>
          <a:prstGeom prst="rect">
            <a:avLst/>
          </a:prstGeom>
        </p:spPr>
        <p:txBody>
          <a:bodyPr/>
          <a:lstStyle/>
          <a:p>
            <a:pPr marL="342900" indent="-238125" defTabSz="342900">
              <a:spcBef>
                <a:spcPts val="200"/>
              </a:spcBef>
              <a:buClr>
                <a:srgbClr val="1A1C1E"/>
              </a:buClr>
              <a:buFont typeface="Helvetica"/>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Walkthrough of the diagram</a:t>
            </a:r>
            <a:r>
              <a:t>:</a:t>
            </a:r>
          </a:p>
          <a:p>
            <a:pPr lvl="1" marL="6858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Phase 1 (Offline Training)</a:t>
            </a:r>
            <a:r>
              <a:t>:</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Input t is passed through a </a:t>
            </a:r>
            <a:r>
              <a:rPr>
                <a:latin typeface="Produkt Medium"/>
                <a:ea typeface="Produkt Medium"/>
                <a:cs typeface="Produkt Medium"/>
                <a:sym typeface="Produkt Medium"/>
              </a:rPr>
              <a:t>Fourier Feature Mapping </a:t>
            </a:r>
            <a:r>
              <a:t>layer [7]. This is crucial for helping the standard network learn high-frequency oscillatory functions.</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The PINN predicts the state δ(t).</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We compute both </a:t>
            </a:r>
            <a:r>
              <a:rPr>
                <a:latin typeface="Produkt Medium"/>
                <a:ea typeface="Produkt Medium"/>
                <a:cs typeface="Produkt Medium"/>
                <a:sym typeface="Produkt Medium"/>
              </a:rPr>
              <a:t>Data Loss</a:t>
            </a:r>
            <a:r>
              <a:t> against sparse data and </a:t>
            </a:r>
            <a:r>
              <a:rPr>
                <a:latin typeface="Produkt Medium"/>
                <a:ea typeface="Produkt Medium"/>
                <a:cs typeface="Produkt Medium"/>
                <a:sym typeface="Produkt Medium"/>
              </a:rPr>
              <a:t>Physics Loss</a:t>
            </a:r>
            <a:r>
              <a:t> at many collocation points.</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A </a:t>
            </a:r>
            <a:r>
              <a:rPr>
                <a:latin typeface="Produkt Medium"/>
                <a:ea typeface="Produkt Medium"/>
                <a:cs typeface="Produkt Medium"/>
                <a:sym typeface="Produkt Medium"/>
              </a:rPr>
              <a:t>loss weight annealing</a:t>
            </a:r>
            <a:r>
              <a:t> strategy [8] balances these two losses for stable training.</a:t>
            </a:r>
          </a:p>
          <a:p>
            <a:pPr lvl="1" marL="6858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Phase 2 (Online Detection)</a:t>
            </a:r>
            <a:r>
              <a:t>:</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The trained model (with frozen weights) receives new time-series data.</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It calculates the </a:t>
            </a:r>
            <a:r>
              <a:rPr>
                <a:latin typeface="Produkt Medium"/>
                <a:ea typeface="Produkt Medium"/>
                <a:cs typeface="Produkt Medium"/>
                <a:sym typeface="Produkt Medium"/>
              </a:rPr>
              <a:t>Physics Residual</a:t>
            </a:r>
            <a:r>
              <a:t> for this new data.</a:t>
            </a:r>
          </a:p>
          <a:p>
            <a:pPr lvl="2" marL="1028700" indent="-238125" defTabSz="342900">
              <a:spcBef>
                <a:spcPts val="200"/>
              </a:spcBef>
              <a:buClr>
                <a:srgbClr val="1A1C1E"/>
              </a:buClr>
              <a:buFont typeface="Helvetica"/>
              <a:buChar char="▪"/>
              <a:defRPr sz="3000">
                <a:solidFill>
                  <a:srgbClr val="1A1C1E"/>
                </a:solidFill>
                <a:latin typeface="Produkt Regular"/>
                <a:ea typeface="Produkt Regular"/>
                <a:cs typeface="Produkt Regular"/>
                <a:sym typeface="Produkt Regular"/>
              </a:defRPr>
            </a:pPr>
            <a:r>
              <a:t>A large residual value is our </a:t>
            </a:r>
            <a:r>
              <a:rPr>
                <a:latin typeface="Produkt Medium"/>
                <a:ea typeface="Produkt Medium"/>
                <a:cs typeface="Produkt Medium"/>
                <a:sym typeface="Produkt Medium"/>
              </a:rPr>
              <a:t>Anomaly Signal</a:t>
            </a:r>
            <a:r>
              <a:t>.</a:t>
            </a:r>
          </a:p>
        </p:txBody>
      </p:sp>
      <p:sp>
        <p:nvSpPr>
          <p:cNvPr id="225" name="Slide Number"/>
          <p:cNvSpPr txBox="1"/>
          <p:nvPr>
            <p:ph type="sldNum" sz="quarter" idx="4294967295"/>
          </p:nvPr>
        </p:nvSpPr>
        <p:spPr>
          <a:xfrm>
            <a:off x="23590757" y="12458699"/>
            <a:ext cx="356363"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8" name="Group"/>
          <p:cNvGrpSpPr/>
          <p:nvPr/>
        </p:nvGrpSpPr>
        <p:grpSpPr>
          <a:xfrm>
            <a:off x="12164756" y="2490911"/>
            <a:ext cx="9443130" cy="10621095"/>
            <a:chOff x="0" y="0"/>
            <a:chExt cx="9443129" cy="10621094"/>
          </a:xfrm>
        </p:grpSpPr>
        <p:pic>
          <p:nvPicPr>
            <p:cNvPr id="226" name="figure_architecture.png" descr="figure_architecture.png"/>
            <p:cNvPicPr>
              <a:picLocks noChangeAspect="1"/>
            </p:cNvPicPr>
            <p:nvPr/>
          </p:nvPicPr>
          <p:blipFill>
            <a:blip r:embed="rId2">
              <a:extLst/>
            </a:blip>
            <a:stretch>
              <a:fillRect/>
            </a:stretch>
          </p:blipFill>
          <p:spPr>
            <a:xfrm>
              <a:off x="0" y="0"/>
              <a:ext cx="9443130" cy="9200219"/>
            </a:xfrm>
            <a:prstGeom prst="rect">
              <a:avLst/>
            </a:prstGeom>
            <a:ln w="12700" cap="flat">
              <a:noFill/>
              <a:miter lim="400000"/>
            </a:ln>
            <a:effectLst/>
          </p:spPr>
        </p:pic>
        <p:sp>
          <p:nvSpPr>
            <p:cNvPr id="227" name="Caption"/>
            <p:cNvSpPr/>
            <p:nvPr/>
          </p:nvSpPr>
          <p:spPr>
            <a:xfrm>
              <a:off x="0" y="9301818"/>
              <a:ext cx="9443129" cy="1319277"/>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825500">
                <a:spcBef>
                  <a:spcPts val="0"/>
                </a:spcBef>
                <a:defRPr sz="1200">
                  <a:latin typeface="Produkt Regular"/>
                  <a:ea typeface="Produkt Regular"/>
                  <a:cs typeface="Produkt Regular"/>
                  <a:sym typeface="Produkt Regular"/>
                </a:defRPr>
              </a:pPr>
              <a:r>
                <a:t>Fig. 3. Conceptual architecture of the proposed Physics-Informed Anomaly Detec-</a:t>
              </a:r>
            </a:p>
            <a:p>
              <a:pPr defTabSz="825500">
                <a:spcBef>
                  <a:spcPts val="0"/>
                </a:spcBef>
                <a:defRPr sz="1200">
                  <a:latin typeface="Produkt Regular"/>
                  <a:ea typeface="Produkt Regular"/>
                  <a:cs typeface="Produkt Regular"/>
                  <a:sym typeface="Produkt Regular"/>
                </a:defRPr>
              </a:pPr>
              <a:r>
                <a:t>tion framework. During offline training, a PINN with Fourier Features is trained on</a:t>
              </a:r>
            </a:p>
            <a:p>
              <a:pPr defTabSz="825500">
                <a:spcBef>
                  <a:spcPts val="0"/>
                </a:spcBef>
                <a:defRPr sz="1200">
                  <a:latin typeface="Produkt Regular"/>
                  <a:ea typeface="Produkt Regular"/>
                  <a:cs typeface="Produkt Regular"/>
                  <a:sym typeface="Produkt Regular"/>
                </a:defRPr>
              </a:pPr>
              <a:r>
                <a:t>sparse normal data to minimize a weighted sum of data loss (Ldata) and physics loss</a:t>
              </a:r>
            </a:p>
            <a:p>
              <a:pPr defTabSz="825500">
                <a:spcBef>
                  <a:spcPts val="0"/>
                </a:spcBef>
                <a:defRPr sz="1200">
                  <a:latin typeface="Produkt Regular"/>
                  <a:ea typeface="Produkt Regular"/>
                  <a:cs typeface="Produkt Regular"/>
                  <a:sym typeface="Produkt Regular"/>
                </a:defRPr>
              </a:pPr>
              <a:r>
                <a:t>(Lphys). During online inference, the trained model processes new time-series data, and</a:t>
              </a:r>
            </a:p>
            <a:p>
              <a:pPr defTabSz="825500">
                <a:spcBef>
                  <a:spcPts val="0"/>
                </a:spcBef>
                <a:defRPr sz="1200">
                  <a:latin typeface="Produkt Regular"/>
                  <a:ea typeface="Produkt Regular"/>
                  <a:cs typeface="Produkt Regular"/>
                  <a:sym typeface="Produkt Regular"/>
                </a:defRPr>
              </a:pPr>
              <a:r>
                <a:t>a large physics residual signals a deviation from the learned physical laws, indicating</a:t>
              </a:r>
            </a:p>
            <a:p>
              <a:pPr defTabSz="825500">
                <a:spcBef>
                  <a:spcPts val="0"/>
                </a:spcBef>
                <a:defRPr sz="1200">
                  <a:latin typeface="Produkt Regular"/>
                  <a:ea typeface="Produkt Regular"/>
                  <a:cs typeface="Produkt Regular"/>
                  <a:sym typeface="Produkt Regular"/>
                </a:defRPr>
              </a:pPr>
              <a:r>
                <a:t>an anomaly.</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Experimental Results - Training &amp; Reconstruction"/>
          <p:cNvSpPr txBox="1"/>
          <p:nvPr>
            <p:ph type="title" idx="4294967295"/>
          </p:nvPr>
        </p:nvSpPr>
        <p:spPr>
          <a:xfrm>
            <a:off x="5114538" y="1007185"/>
            <a:ext cx="14154924" cy="958851"/>
          </a:xfrm>
          <a:prstGeom prst="rect">
            <a:avLst/>
          </a:prstGeom>
        </p:spPr>
        <p:txBody>
          <a:bodyPr/>
          <a:lstStyle>
            <a:lvl1pPr algn="ctr" defTabSz="975360">
              <a:defRPr spc="-39" sz="4000"/>
            </a:lvl1pPr>
          </a:lstStyle>
          <a:p>
            <a:pPr/>
            <a:r>
              <a:t>Experimental Results - Training &amp; Reconstruction</a:t>
            </a:r>
          </a:p>
        </p:txBody>
      </p:sp>
      <p:sp>
        <p:nvSpPr>
          <p:cNvPr id="231" name="Highly Data-Efficient: Trained on only 50 sparse data points from the normal operation curve.…"/>
          <p:cNvSpPr txBox="1"/>
          <p:nvPr>
            <p:ph type="body" sz="half" idx="4294967295"/>
          </p:nvPr>
        </p:nvSpPr>
        <p:spPr>
          <a:xfrm>
            <a:off x="1934771" y="2843949"/>
            <a:ext cx="10226829" cy="8960808"/>
          </a:xfrm>
          <a:prstGeom prst="rect">
            <a:avLst/>
          </a:prstGeom>
        </p:spPr>
        <p:txBody>
          <a:bodyPr/>
          <a:lstStyle/>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t>Highly Data-Efficient:</a:t>
            </a:r>
            <a:r>
              <a:t> Trained on only </a:t>
            </a:r>
            <a:r>
              <a:rPr>
                <a:latin typeface="Produkt Medium"/>
                <a:ea typeface="Produkt Medium"/>
                <a:cs typeface="Produkt Medium"/>
                <a:sym typeface="Produkt Medium"/>
              </a:rPr>
              <a:t>50 sparse data points</a:t>
            </a:r>
            <a:r>
              <a:t> from the normal operation curve.</a:t>
            </a:r>
          </a:p>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t>Stable Training:</a:t>
            </a:r>
            <a:r>
              <a:t> Our stabilization techniques (Fourier Features, annealing) lead to smooth convergence.</a:t>
            </a:r>
          </a:p>
        </p:txBody>
      </p:sp>
      <p:sp>
        <p:nvSpPr>
          <p:cNvPr id="232" name="Slide Number"/>
          <p:cNvSpPr txBox="1"/>
          <p:nvPr>
            <p:ph type="sldNum" sz="quarter" idx="4294967295"/>
          </p:nvPr>
        </p:nvSpPr>
        <p:spPr>
          <a:xfrm>
            <a:off x="23578057" y="12458699"/>
            <a:ext cx="369063"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35" name="Group"/>
          <p:cNvGrpSpPr/>
          <p:nvPr/>
        </p:nvGrpSpPr>
        <p:grpSpPr>
          <a:xfrm>
            <a:off x="11133380" y="2292187"/>
            <a:ext cx="11730237" cy="8100862"/>
            <a:chOff x="0" y="0"/>
            <a:chExt cx="11730235" cy="8100860"/>
          </a:xfrm>
        </p:grpSpPr>
        <p:pic>
          <p:nvPicPr>
            <p:cNvPr id="233" name="figure_performance.png.png" descr="figure_performance.png.png"/>
            <p:cNvPicPr>
              <a:picLocks noChangeAspect="1"/>
            </p:cNvPicPr>
            <p:nvPr/>
          </p:nvPicPr>
          <p:blipFill>
            <a:blip r:embed="rId2">
              <a:extLst/>
            </a:blip>
            <a:stretch>
              <a:fillRect/>
            </a:stretch>
          </p:blipFill>
          <p:spPr>
            <a:xfrm>
              <a:off x="0" y="0"/>
              <a:ext cx="11730235" cy="7289585"/>
            </a:xfrm>
            <a:prstGeom prst="rect">
              <a:avLst/>
            </a:prstGeom>
            <a:ln w="12700" cap="flat">
              <a:noFill/>
              <a:miter lim="400000"/>
            </a:ln>
            <a:effectLst/>
          </p:spPr>
        </p:pic>
        <p:sp>
          <p:nvSpPr>
            <p:cNvPr id="234" name="Caption"/>
            <p:cNvSpPr/>
            <p:nvPr/>
          </p:nvSpPr>
          <p:spPr>
            <a:xfrm>
              <a:off x="0" y="7391184"/>
              <a:ext cx="11730235" cy="709677"/>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457200">
                <a:spcBef>
                  <a:spcPts val="0"/>
                </a:spcBef>
                <a:defRPr sz="1200">
                  <a:latin typeface="Produkt Regular"/>
                  <a:ea typeface="Produkt Regular"/>
                  <a:cs typeface="Produkt Regular"/>
                  <a:sym typeface="Produkt Regular"/>
                </a:defRPr>
              </a:lvl1pPr>
            </a:lstStyle>
            <a:p>
              <a:pPr/>
              <a:r>
                <a:t>Fig. 4. PINN performance on normal operation data. The model, trained on only 50 sparse points (red dots), accurately reconstructs the full, continuous dynamics (green dashed line) by learning the underlying physics. The prediction closely matches the ground truth (blue solid line), demonstrating high data efficiency</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Experimental Results - Anomaly Detection Performance"/>
          <p:cNvSpPr txBox="1"/>
          <p:nvPr>
            <p:ph type="title" idx="4294967295"/>
          </p:nvPr>
        </p:nvSpPr>
        <p:spPr>
          <a:xfrm>
            <a:off x="5114538" y="1007185"/>
            <a:ext cx="14154924" cy="958851"/>
          </a:xfrm>
          <a:prstGeom prst="rect">
            <a:avLst/>
          </a:prstGeom>
        </p:spPr>
        <p:txBody>
          <a:bodyPr/>
          <a:lstStyle>
            <a:lvl1pPr algn="ctr" defTabSz="975360">
              <a:defRPr spc="-39" sz="4000"/>
            </a:lvl1pPr>
          </a:lstStyle>
          <a:p>
            <a:pPr/>
            <a:r>
              <a:t>Experimental Results - Anomaly Detection Performance </a:t>
            </a:r>
          </a:p>
        </p:txBody>
      </p:sp>
      <p:sp>
        <p:nvSpPr>
          <p:cNvPr id="238" name="The Central Result:…"/>
          <p:cNvSpPr txBox="1"/>
          <p:nvPr>
            <p:ph type="body" sz="quarter" idx="4294967295"/>
          </p:nvPr>
        </p:nvSpPr>
        <p:spPr>
          <a:xfrm>
            <a:off x="1934771" y="2843949"/>
            <a:ext cx="8730981" cy="6965504"/>
          </a:xfrm>
          <a:prstGeom prst="rect">
            <a:avLst/>
          </a:prstGeom>
        </p:spPr>
        <p:txBody>
          <a:bodyPr/>
          <a:lstStyle/>
          <a:p>
            <a:pPr indent="-317500" defTabSz="457200">
              <a:spcBef>
                <a:spcPts val="300"/>
              </a:spcBef>
              <a:buClr>
                <a:srgbClr val="1A1C1E"/>
              </a:buClr>
              <a:buFont typeface="Helvetica"/>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The Central Result</a:t>
            </a:r>
            <a:r>
              <a:t>:</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Top Panel (PINN)</a:t>
            </a:r>
            <a:r>
              <a:t>:</a:t>
            </a:r>
            <a:r>
              <a:t> Look at the Physics Residual. Before the fault (t&lt;20s), the signal is extremely low and stable. At the exact moment of the fault, there is a sharp, massive, and sustained spike. The signal is incredibly clean.</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Bottom Panel (LSTM)</a:t>
            </a:r>
            <a:r>
              <a:t>:</a:t>
            </a:r>
            <a:r>
              <a:t> The LSTM also detects the fault, but its reconstruction error is much noisier before the fault and the signal change is less distinct.</a:t>
            </a:r>
          </a:p>
        </p:txBody>
      </p:sp>
      <p:sp>
        <p:nvSpPr>
          <p:cNvPr id="239" name="Slide Number"/>
          <p:cNvSpPr txBox="1"/>
          <p:nvPr>
            <p:ph type="sldNum" sz="quarter" idx="4294967295"/>
          </p:nvPr>
        </p:nvSpPr>
        <p:spPr>
          <a:xfrm>
            <a:off x="23579835" y="12458699"/>
            <a:ext cx="367285"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42" name="Group"/>
          <p:cNvGrpSpPr/>
          <p:nvPr/>
        </p:nvGrpSpPr>
        <p:grpSpPr>
          <a:xfrm>
            <a:off x="11541614" y="2569143"/>
            <a:ext cx="9018139" cy="8732792"/>
            <a:chOff x="0" y="0"/>
            <a:chExt cx="9018138" cy="8732790"/>
          </a:xfrm>
        </p:grpSpPr>
        <p:pic>
          <p:nvPicPr>
            <p:cNvPr id="240" name="figure_pinn_vs_lstm.png" descr="figure_pinn_vs_lstm.png"/>
            <p:cNvPicPr>
              <a:picLocks noChangeAspect="1"/>
            </p:cNvPicPr>
            <p:nvPr/>
          </p:nvPicPr>
          <p:blipFill>
            <a:blip r:embed="rId2">
              <a:extLst/>
            </a:blip>
            <a:stretch>
              <a:fillRect/>
            </a:stretch>
          </p:blipFill>
          <p:spPr>
            <a:xfrm>
              <a:off x="0" y="0"/>
              <a:ext cx="9018138" cy="7515115"/>
            </a:xfrm>
            <a:prstGeom prst="rect">
              <a:avLst/>
            </a:prstGeom>
            <a:ln w="12700" cap="flat">
              <a:noFill/>
              <a:miter lim="400000"/>
            </a:ln>
            <a:effectLst/>
          </p:spPr>
        </p:pic>
        <p:sp>
          <p:nvSpPr>
            <p:cNvPr id="241" name="Caption"/>
            <p:cNvSpPr/>
            <p:nvPr/>
          </p:nvSpPr>
          <p:spPr>
            <a:xfrm>
              <a:off x="0" y="7616714"/>
              <a:ext cx="9018139" cy="1116077"/>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825500">
                <a:spcBef>
                  <a:spcPts val="0"/>
                </a:spcBef>
                <a:defRPr sz="1200">
                  <a:latin typeface="Produkt Regular"/>
                  <a:ea typeface="Produkt Regular"/>
                  <a:cs typeface="Produkt Regular"/>
                  <a:sym typeface="Produkt Regular"/>
                </a:defRPr>
              </a:pPr>
              <a:r>
                <a:t>Fig. 5. Comparison of anomaly detection signals. The top panel shows the PINN’s</a:t>
              </a:r>
            </a:p>
            <a:p>
              <a:pPr algn="ctr" defTabSz="825500">
                <a:spcBef>
                  <a:spcPts val="0"/>
                </a:spcBef>
                <a:defRPr sz="1200">
                  <a:latin typeface="Produkt Regular"/>
                  <a:ea typeface="Produkt Regular"/>
                  <a:cs typeface="Produkt Regular"/>
                  <a:sym typeface="Produkt Regular"/>
                </a:defRPr>
              </a:pPr>
              <a:r>
                <a:t>physics residual, which exhibits a sharp, sustained spike with a very low noise floor</a:t>
              </a:r>
            </a:p>
            <a:p>
              <a:pPr algn="ctr" defTabSz="825500">
                <a:spcBef>
                  <a:spcPts val="0"/>
                </a:spcBef>
                <a:defRPr sz="1200">
                  <a:latin typeface="Produkt Regular"/>
                  <a:ea typeface="Produkt Regular"/>
                  <a:cs typeface="Produkt Regular"/>
                  <a:sym typeface="Produkt Regular"/>
                </a:defRPr>
              </a:pPr>
              <a:r>
                <a:t>immediately when the fault occurs at t=20s. The bottom panel shows the LSTM’s</a:t>
              </a:r>
            </a:p>
            <a:p>
              <a:pPr algn="ctr" defTabSz="825500">
                <a:spcBef>
                  <a:spcPts val="0"/>
                </a:spcBef>
                <a:defRPr sz="1200">
                  <a:latin typeface="Produkt Regular"/>
                  <a:ea typeface="Produkt Regular"/>
                  <a:cs typeface="Produkt Regular"/>
                  <a:sym typeface="Produkt Regular"/>
                </a:defRPr>
              </a:pPr>
              <a:r>
                <a:t>reconstruction error, which also detects the fault but with a higher noise floor and a</a:t>
              </a:r>
            </a:p>
            <a:p>
              <a:pPr algn="ctr" defTabSz="825500">
                <a:spcBef>
                  <a:spcPts val="0"/>
                </a:spcBef>
                <a:defRPr sz="1200">
                  <a:latin typeface="Produkt Regular"/>
                  <a:ea typeface="Produkt Regular"/>
                  <a:cs typeface="Produkt Regular"/>
                  <a:sym typeface="Produkt Regular"/>
                </a:defRPr>
              </a:pPr>
              <a:r>
                <a:t>less distinct signal change, resulting in a lower SNR.</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Experimental Results - Quantitative Comparison"/>
          <p:cNvSpPr txBox="1"/>
          <p:nvPr>
            <p:ph type="title" idx="4294967295"/>
          </p:nvPr>
        </p:nvSpPr>
        <p:spPr>
          <a:xfrm>
            <a:off x="5114538" y="1007185"/>
            <a:ext cx="14154924" cy="958851"/>
          </a:xfrm>
          <a:prstGeom prst="rect">
            <a:avLst/>
          </a:prstGeom>
        </p:spPr>
        <p:txBody>
          <a:bodyPr/>
          <a:lstStyle>
            <a:lvl1pPr algn="ctr" defTabSz="975360">
              <a:defRPr spc="-39" sz="4000"/>
            </a:lvl1pPr>
          </a:lstStyle>
          <a:p>
            <a:pPr/>
            <a:r>
              <a:t>Experimental Results - Quantitative Comparison</a:t>
            </a:r>
          </a:p>
        </p:txBody>
      </p:sp>
      <p:sp>
        <p:nvSpPr>
          <p:cNvPr id="245" name="Highlight Key Metrics:…"/>
          <p:cNvSpPr txBox="1"/>
          <p:nvPr>
            <p:ph type="body" sz="quarter" idx="4294967295"/>
          </p:nvPr>
        </p:nvSpPr>
        <p:spPr>
          <a:xfrm>
            <a:off x="1934771" y="2843949"/>
            <a:ext cx="8730981" cy="6965504"/>
          </a:xfrm>
          <a:prstGeom prst="rect">
            <a:avLst/>
          </a:prstGeom>
        </p:spPr>
        <p:txBody>
          <a:bodyPr/>
          <a:lstStyle/>
          <a:p>
            <a:pPr indent="-317500" defTabSz="457200">
              <a:spcBef>
                <a:spcPts val="300"/>
              </a:spcBef>
              <a:buClr>
                <a:srgbClr val="1A1C1E"/>
              </a:buClr>
              <a:buFont typeface="Helvetica"/>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Highlight Key Metrics</a:t>
            </a:r>
            <a:r>
              <a:t>:</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t>Data Efficiency:</a:t>
            </a:r>
            <a:r>
              <a:t> PINN used </a:t>
            </a:r>
            <a:r>
              <a:rPr>
                <a:latin typeface="Produkt Medium"/>
                <a:ea typeface="Produkt Medium"/>
                <a:cs typeface="Produkt Medium"/>
                <a:sym typeface="Produkt Medium"/>
              </a:rPr>
              <a:t>50 sparse points </a:t>
            </a:r>
            <a:r>
              <a:t>vs. </a:t>
            </a:r>
            <a:r>
              <a:rPr>
                <a:latin typeface="Produkt Medium"/>
                <a:ea typeface="Produkt Medium"/>
                <a:cs typeface="Produkt Medium"/>
                <a:sym typeface="Produkt Medium"/>
              </a:rPr>
              <a:t>LSTM's 980 sequential points</a:t>
            </a:r>
            <a:r>
              <a:t>.</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Signal Clarity (SNR)</a:t>
            </a:r>
            <a:r>
              <a:t>:</a:t>
            </a:r>
            <a:r>
              <a:t> PINN achieved an SNR of </a:t>
            </a:r>
            <a:r>
              <a:rPr>
                <a:latin typeface="Produkt Medium"/>
                <a:ea typeface="Produkt Medium"/>
                <a:cs typeface="Produkt Medium"/>
                <a:sym typeface="Produkt Medium"/>
              </a:rPr>
              <a:t>44.2 dB</a:t>
            </a:r>
            <a:r>
              <a:t>, far superior to the LSTM's 28.5 dB. This means a much clearer and more reliable detection.</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Detection Time</a:t>
            </a:r>
            <a:r>
              <a:t>:</a:t>
            </a:r>
            <a:r>
              <a:t> PINN is </a:t>
            </a:r>
            <a:r>
              <a:rPr>
                <a:latin typeface="Produkt Medium"/>
                <a:ea typeface="Produkt Medium"/>
                <a:cs typeface="Produkt Medium"/>
                <a:sym typeface="Produkt Medium"/>
              </a:rPr>
              <a:t>Instantaneous</a:t>
            </a:r>
            <a:r>
              <a:t>.</a:t>
            </a:r>
          </a:p>
          <a:p>
            <a:pPr lvl="1" indent="-317500" defTabSz="457200">
              <a:spcBef>
                <a:spcPts val="300"/>
              </a:spcBef>
              <a:buClr>
                <a:srgbClr val="1A1C1E"/>
              </a:buClr>
              <a:buFont typeface="Helvetica"/>
              <a:buChar char="◦"/>
              <a:defRPr sz="3000">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Interpretability</a:t>
            </a:r>
            <a:r>
              <a:t>:</a:t>
            </a:r>
            <a:r>
              <a:t> PINN is </a:t>
            </a:r>
            <a:r>
              <a:rPr>
                <a:latin typeface="Produkt Medium"/>
                <a:ea typeface="Produkt Medium"/>
                <a:cs typeface="Produkt Medium"/>
                <a:sym typeface="Produkt Medium"/>
              </a:rPr>
              <a:t>High</a:t>
            </a:r>
            <a:r>
              <a:t> (violation of a physical law) vs. LSTM's </a:t>
            </a:r>
            <a:r>
              <a:rPr>
                <a:latin typeface="Produkt Medium"/>
                <a:ea typeface="Produkt Medium"/>
                <a:cs typeface="Produkt Medium"/>
                <a:sym typeface="Produkt Medium"/>
              </a:rPr>
              <a:t>Low</a:t>
            </a:r>
            <a:r>
              <a:t> (statistical correlation).</a:t>
            </a:r>
          </a:p>
        </p:txBody>
      </p:sp>
      <p:sp>
        <p:nvSpPr>
          <p:cNvPr id="246" name="Slide Number"/>
          <p:cNvSpPr txBox="1"/>
          <p:nvPr>
            <p:ph type="sldNum" sz="quarter" idx="4294967295"/>
          </p:nvPr>
        </p:nvSpPr>
        <p:spPr>
          <a:xfrm>
            <a:off x="23582375" y="12458699"/>
            <a:ext cx="364745"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49" name="Group"/>
          <p:cNvGrpSpPr/>
          <p:nvPr/>
        </p:nvGrpSpPr>
        <p:grpSpPr>
          <a:xfrm>
            <a:off x="10638684" y="3287824"/>
            <a:ext cx="12298329" cy="4330654"/>
            <a:chOff x="0" y="0"/>
            <a:chExt cx="12298328" cy="4330652"/>
          </a:xfrm>
        </p:grpSpPr>
        <p:pic>
          <p:nvPicPr>
            <p:cNvPr id="247" name="pasted-movie.png" descr="pasted-movie.png"/>
            <p:cNvPicPr>
              <a:picLocks noChangeAspect="1"/>
            </p:cNvPicPr>
            <p:nvPr/>
          </p:nvPicPr>
          <p:blipFill>
            <a:blip r:embed="rId2">
              <a:extLst/>
            </a:blip>
            <a:stretch>
              <a:fillRect/>
            </a:stretch>
          </p:blipFill>
          <p:spPr>
            <a:xfrm>
              <a:off x="0" y="0"/>
              <a:ext cx="12298329" cy="3875358"/>
            </a:xfrm>
            <a:prstGeom prst="rect">
              <a:avLst/>
            </a:prstGeom>
            <a:ln w="12700" cap="flat">
              <a:noFill/>
              <a:miter lim="400000"/>
            </a:ln>
            <a:effectLst/>
          </p:spPr>
        </p:pic>
        <p:sp>
          <p:nvSpPr>
            <p:cNvPr id="248" name="Caption"/>
            <p:cNvSpPr/>
            <p:nvPr/>
          </p:nvSpPr>
          <p:spPr>
            <a:xfrm>
              <a:off x="0" y="3976957"/>
              <a:ext cx="12298329" cy="353696"/>
            </a:xfrm>
            <a:prstGeom prst="roundRect">
              <a:avLst>
                <a:gd name="adj" fmla="val 0"/>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sz="1500">
                  <a:latin typeface="Produkt Regular"/>
                  <a:ea typeface="Produkt Regular"/>
                  <a:cs typeface="Produkt Regular"/>
                  <a:sym typeface="Produkt Regular"/>
                </a:defRPr>
              </a:lvl1pPr>
            </a:lstStyle>
            <a:p>
              <a:pPr/>
              <a:r>
                <a:t>Table 1. Quantitative Performance Comparison of PINN and LSTM Frameworks</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Conclusion"/>
          <p:cNvSpPr txBox="1"/>
          <p:nvPr>
            <p:ph type="title" idx="4294967295"/>
          </p:nvPr>
        </p:nvSpPr>
        <p:spPr>
          <a:xfrm>
            <a:off x="5114538" y="1007185"/>
            <a:ext cx="14154924" cy="958851"/>
          </a:xfrm>
          <a:prstGeom prst="rect">
            <a:avLst/>
          </a:prstGeom>
        </p:spPr>
        <p:txBody>
          <a:bodyPr/>
          <a:lstStyle>
            <a:lvl1pPr algn="ctr" defTabSz="1243583">
              <a:defRPr spc="-51" sz="5100"/>
            </a:lvl1pPr>
          </a:lstStyle>
          <a:p>
            <a:pPr/>
            <a:r>
              <a:t>Conclusion</a:t>
            </a:r>
          </a:p>
        </p:txBody>
      </p:sp>
      <p:sp>
        <p:nvSpPr>
          <p:cNvPr id="252" name="We successfully developed a stabilized PINN framework for real-time anomaly detection in power systems.…"/>
          <p:cNvSpPr txBox="1"/>
          <p:nvPr>
            <p:ph type="body" idx="4294967295"/>
          </p:nvPr>
        </p:nvSpPr>
        <p:spPr>
          <a:xfrm>
            <a:off x="2564329" y="3166306"/>
            <a:ext cx="19255342" cy="6965504"/>
          </a:xfrm>
          <a:prstGeom prst="rect">
            <a:avLst/>
          </a:prstGeom>
        </p:spPr>
        <p:txBody>
          <a:bodyPr/>
          <a:lstStyle/>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We successfully developed a stabilized PINN framework for real-time anomaly detection in power systems.</a:t>
            </a:r>
          </a:p>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Our method is exceptionally </a:t>
            </a:r>
            <a:r>
              <a:rPr>
                <a:latin typeface="Produkt Medium"/>
                <a:ea typeface="Produkt Medium"/>
                <a:cs typeface="Produkt Medium"/>
                <a:sym typeface="Produkt Medium"/>
              </a:rPr>
              <a:t>data-efficient</a:t>
            </a:r>
            <a:r>
              <a:t>, learning system dynamics from only 50 normal operation data points.</a:t>
            </a:r>
          </a:p>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The </a:t>
            </a:r>
            <a:r>
              <a:rPr>
                <a:latin typeface="Produkt Medium"/>
                <a:ea typeface="Produkt Medium"/>
                <a:cs typeface="Produkt Medium"/>
                <a:sym typeface="Produkt Medium"/>
              </a:rPr>
              <a:t>physics residual</a:t>
            </a:r>
            <a:r>
              <a:t> serves as a robust, interpretable, and high-SNR anomaly signal, significantly outperforming a standard LSTM baseline.</a:t>
            </a:r>
          </a:p>
        </p:txBody>
      </p:sp>
      <p:sp>
        <p:nvSpPr>
          <p:cNvPr id="253" name="Slide Number"/>
          <p:cNvSpPr txBox="1"/>
          <p:nvPr>
            <p:ph type="sldNum" sz="quarter" idx="4294967295"/>
          </p:nvPr>
        </p:nvSpPr>
        <p:spPr>
          <a:xfrm>
            <a:off x="23574247" y="12458699"/>
            <a:ext cx="372873"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Future Work"/>
          <p:cNvSpPr txBox="1"/>
          <p:nvPr>
            <p:ph type="title" idx="4294967295"/>
          </p:nvPr>
        </p:nvSpPr>
        <p:spPr>
          <a:xfrm>
            <a:off x="5114538" y="1007185"/>
            <a:ext cx="14154924" cy="958851"/>
          </a:xfrm>
          <a:prstGeom prst="rect">
            <a:avLst/>
          </a:prstGeom>
        </p:spPr>
        <p:txBody>
          <a:bodyPr/>
          <a:lstStyle>
            <a:lvl1pPr algn="ctr" defTabSz="1243583">
              <a:defRPr spc="-51" sz="5100"/>
            </a:lvl1pPr>
          </a:lstStyle>
          <a:p>
            <a:pPr/>
            <a:r>
              <a:t>Future Work</a:t>
            </a:r>
          </a:p>
        </p:txBody>
      </p:sp>
      <p:sp>
        <p:nvSpPr>
          <p:cNvPr id="256" name="Scalability: Extend the framework from the simple SMIB model to complex, multi-machine power systems.…"/>
          <p:cNvSpPr txBox="1"/>
          <p:nvPr>
            <p:ph type="body" sz="half" idx="4294967295"/>
          </p:nvPr>
        </p:nvSpPr>
        <p:spPr>
          <a:xfrm>
            <a:off x="2564329" y="3166306"/>
            <a:ext cx="19255342" cy="6003740"/>
          </a:xfrm>
          <a:prstGeom prst="rect">
            <a:avLst/>
          </a:prstGeom>
        </p:spPr>
        <p:txBody>
          <a:bodyPr/>
          <a:lstStyle/>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Scalability</a:t>
            </a:r>
            <a:r>
              <a:t>:</a:t>
            </a:r>
            <a:r>
              <a:t> Extend the framework from the simple SMIB model to complex, multi-machine power systems.</a:t>
            </a:r>
          </a:p>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Real-World Validation</a:t>
            </a:r>
            <a:r>
              <a:t>:</a:t>
            </a:r>
            <a:r>
              <a:t> Apply and test the model on noisy, real-world Phasor Measurement Unit (PMU) data.</a:t>
            </a:r>
          </a:p>
          <a:p>
            <a:pPr indent="-317500" defTabSz="457200">
              <a:spcBef>
                <a:spcPts val="300"/>
              </a:spcBef>
              <a:buClr>
                <a:srgbClr val="1A1C1E"/>
              </a:buClr>
              <a:buFont typeface="Helvetica"/>
              <a:defRPr>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Model Complexity</a:t>
            </a:r>
            <a:r>
              <a:t>:</a:t>
            </a:r>
            <a:r>
              <a:t> Incorporate more comprehensive physical models, including voltage dynamics and control system actions, to create a more complete "digital twin" of the grid.</a:t>
            </a:r>
          </a:p>
        </p:txBody>
      </p:sp>
      <p:sp>
        <p:nvSpPr>
          <p:cNvPr id="257" name="Slide Number"/>
          <p:cNvSpPr txBox="1"/>
          <p:nvPr>
            <p:ph type="sldNum" sz="quarter" idx="4294967295"/>
          </p:nvPr>
        </p:nvSpPr>
        <p:spPr>
          <a:xfrm>
            <a:off x="23598123" y="12458699"/>
            <a:ext cx="34899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ferences"/>
          <p:cNvSpPr txBox="1"/>
          <p:nvPr>
            <p:ph type="title" idx="4294967295"/>
          </p:nvPr>
        </p:nvSpPr>
        <p:spPr>
          <a:xfrm>
            <a:off x="5114538" y="1007185"/>
            <a:ext cx="14154924" cy="958851"/>
          </a:xfrm>
          <a:prstGeom prst="rect">
            <a:avLst/>
          </a:prstGeom>
        </p:spPr>
        <p:txBody>
          <a:bodyPr/>
          <a:lstStyle>
            <a:lvl1pPr algn="ctr" defTabSz="1243583">
              <a:defRPr spc="-51" sz="5100"/>
            </a:lvl1pPr>
          </a:lstStyle>
          <a:p>
            <a:pPr/>
            <a:r>
              <a:t>References</a:t>
            </a:r>
          </a:p>
        </p:txBody>
      </p:sp>
      <p:sp>
        <p:nvSpPr>
          <p:cNvPr id="260" name="[1]   Kundur, P., Balu, N.J., Lauby, M.G.: Power system stability and control. McGraw-Hill, New York (1994)…"/>
          <p:cNvSpPr txBox="1"/>
          <p:nvPr>
            <p:ph type="body" sz="half" idx="4294967295"/>
          </p:nvPr>
        </p:nvSpPr>
        <p:spPr>
          <a:xfrm>
            <a:off x="2564329" y="3166306"/>
            <a:ext cx="19255342" cy="6003740"/>
          </a:xfrm>
          <a:prstGeom prst="rect">
            <a:avLst/>
          </a:prstGeom>
        </p:spPr>
        <p:txBody>
          <a:bodyPr/>
          <a:lstStyle/>
          <a:p>
            <a:pPr marL="0" indent="0" defTabSz="242315">
              <a:spcBef>
                <a:spcPts val="100"/>
              </a:spcBef>
              <a:buSzTx/>
              <a:buNone/>
              <a:defRPr sz="2649">
                <a:solidFill>
                  <a:srgbClr val="1A1C1E"/>
                </a:solidFill>
                <a:latin typeface="Produkt Regular"/>
                <a:ea typeface="Produkt Regular"/>
                <a:cs typeface="Produkt Regular"/>
                <a:sym typeface="Produkt Regular"/>
              </a:defRPr>
            </a:pPr>
            <a:r>
              <a:t>[1]   Kundur, P., Balu, N.J., Lauby, M.G.: Power system stability and control. McGraw-Hill, New York (1994)</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[2]  Andersson, G., et al.: Causes of the 2003 major grid blackouts in North America and Europe... IEEE Trans. Power Syst. (2005)</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[3]  Raissi, M., et al.: Physics-informed neural networks: A deep learning framework for solving... J. Comput. Phys. (2019)</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[4]  Ma, Y., et al.: A review of data-driven-based methods for power system transient stability assessment. Int. Trans. Electr. Energ. Syst. (2019)</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[5]  Han, M., et al.: Real-time anomaly detection in power grids with LSTM-based forecasting. In: 2019 IEEE SmartGridComm (2019)</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[6]  Karniadakis, G.E., et al.: Physics-informed machine learning. Nat. Rev. Phys. (2021)</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[7]  Tancik, M., et al.: Fourier features let networks learn high frequency functions in low dimensional domains. In: NeurIPS (2020)</a:t>
            </a:r>
          </a:p>
          <a:p>
            <a:pPr marL="0" indent="0" defTabSz="242315">
              <a:spcBef>
                <a:spcPts val="100"/>
              </a:spcBef>
              <a:buSzTx/>
              <a:buNone/>
              <a:defRPr sz="2649">
                <a:solidFill>
                  <a:srgbClr val="1A1C1E"/>
                </a:solidFill>
                <a:latin typeface="Produkt Regular"/>
                <a:ea typeface="Produkt Regular"/>
                <a:cs typeface="Produkt Regular"/>
                <a:sym typeface="Produkt Regular"/>
              </a:defRPr>
            </a:pPr>
            <a:r>
              <a:t>[8]  Wang, S., et al.: Understanding and mitigating gradient flow pathologies in physics-informed neural networks. SIAM J. Sci. Comput. (2021)</a:t>
            </a:r>
          </a:p>
        </p:txBody>
      </p:sp>
      <p:sp>
        <p:nvSpPr>
          <p:cNvPr id="261" name="Slide Number"/>
          <p:cNvSpPr txBox="1"/>
          <p:nvPr>
            <p:ph type="sldNum" sz="quarter" idx="4294967295"/>
          </p:nvPr>
        </p:nvSpPr>
        <p:spPr>
          <a:xfrm>
            <a:off x="23577295" y="12458699"/>
            <a:ext cx="369825"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hank you! If you have any questions please feel free to ask?"/>
          <p:cNvSpPr txBox="1"/>
          <p:nvPr>
            <p:ph type="body" sz="quarter" idx="4294967295"/>
          </p:nvPr>
        </p:nvSpPr>
        <p:spPr>
          <a:xfrm>
            <a:off x="3413619" y="6010453"/>
            <a:ext cx="17556762" cy="1695094"/>
          </a:xfrm>
          <a:prstGeom prst="rect">
            <a:avLst/>
          </a:prstGeom>
        </p:spPr>
        <p:txBody>
          <a:bodyPr/>
          <a:lstStyle>
            <a:lvl1pPr marL="0" indent="0" algn="ctr" defTabSz="457200">
              <a:spcBef>
                <a:spcPts val="300"/>
              </a:spcBef>
              <a:buSzTx/>
              <a:buNone/>
              <a:defRPr>
                <a:solidFill>
                  <a:srgbClr val="1A1C1E"/>
                </a:solidFill>
                <a:latin typeface="Produkt Medium"/>
                <a:ea typeface="Produkt Medium"/>
                <a:cs typeface="Produkt Medium"/>
                <a:sym typeface="Produkt Medium"/>
              </a:defRPr>
            </a:lvl1pPr>
          </a:lstStyle>
          <a:p>
            <a:pPr/>
            <a:r>
              <a:t>Thank you! If you have any questions please feel free to ask?</a:t>
            </a:r>
          </a:p>
        </p:txBody>
      </p:sp>
      <p:sp>
        <p:nvSpPr>
          <p:cNvPr id="264" name="Slide Number"/>
          <p:cNvSpPr txBox="1"/>
          <p:nvPr>
            <p:ph type="sldNum" sz="quarter" idx="4294967295"/>
          </p:nvPr>
        </p:nvSpPr>
        <p:spPr>
          <a:xfrm>
            <a:off x="23576533" y="12458699"/>
            <a:ext cx="37058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Introduction"/>
          <p:cNvSpPr txBox="1"/>
          <p:nvPr>
            <p:ph type="title" idx="4294967295"/>
          </p:nvPr>
        </p:nvSpPr>
        <p:spPr>
          <a:xfrm>
            <a:off x="7302500" y="819203"/>
            <a:ext cx="9779000" cy="1689101"/>
          </a:xfrm>
          <a:prstGeom prst="rect">
            <a:avLst/>
          </a:prstGeom>
        </p:spPr>
        <p:txBody>
          <a:bodyPr/>
          <a:lstStyle>
            <a:lvl1pPr algn="ctr" defTabSz="2316479">
              <a:defRPr spc="-95" sz="9500"/>
            </a:lvl1pPr>
          </a:lstStyle>
          <a:p>
            <a:pPr/>
            <a:r>
              <a:t>Introduction</a:t>
            </a:r>
          </a:p>
        </p:txBody>
      </p:sp>
      <p:sp>
        <p:nvSpPr>
          <p:cNvPr id="178" name="The Challenge: Modern power grids are critical infrastructure, but increasingly unstable due to renewable energy integration and complex interconnections [1].…"/>
          <p:cNvSpPr txBox="1"/>
          <p:nvPr>
            <p:ph type="body" idx="4294967295"/>
          </p:nvPr>
        </p:nvSpPr>
        <p:spPr>
          <a:xfrm>
            <a:off x="2592751" y="3834045"/>
            <a:ext cx="19198498" cy="7064533"/>
          </a:xfrm>
          <a:prstGeom prst="rect">
            <a:avLst/>
          </a:prstGeom>
        </p:spPr>
        <p:txBody>
          <a:bodyPr/>
          <a:lstStyle/>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The Challenge</a:t>
            </a:r>
            <a:r>
              <a:t>:</a:t>
            </a:r>
            <a:r>
              <a:t> </a:t>
            </a:r>
            <a:r>
              <a:rPr>
                <a:latin typeface="Produkt Light"/>
                <a:ea typeface="Produkt Light"/>
                <a:cs typeface="Produkt Light"/>
                <a:sym typeface="Produkt Light"/>
              </a:rPr>
              <a:t>Modern power grids are critical infrastructure, but increasingly unstable due to </a:t>
            </a:r>
            <a:r>
              <a:rPr>
                <a:latin typeface="Produkt Medium"/>
                <a:ea typeface="Produkt Medium"/>
                <a:cs typeface="Produkt Medium"/>
                <a:sym typeface="Produkt Medium"/>
              </a:rPr>
              <a:t>renewable energy integration</a:t>
            </a:r>
            <a:r>
              <a:rPr>
                <a:latin typeface="Produkt Light"/>
                <a:ea typeface="Produkt Light"/>
                <a:cs typeface="Produkt Light"/>
                <a:sym typeface="Produkt Light"/>
              </a:rPr>
              <a:t> and </a:t>
            </a:r>
            <a:r>
              <a:rPr>
                <a:latin typeface="Produkt Medium"/>
                <a:ea typeface="Produkt Medium"/>
                <a:cs typeface="Produkt Medium"/>
                <a:sym typeface="Produkt Medium"/>
              </a:rPr>
              <a:t>complex interconnections </a:t>
            </a:r>
            <a:r>
              <a:rPr>
                <a:latin typeface="Produkt Light"/>
                <a:ea typeface="Produkt Light"/>
                <a:cs typeface="Produkt Light"/>
                <a:sym typeface="Produkt Light"/>
              </a:rPr>
              <a:t>[1].</a:t>
            </a: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The Need:</a:t>
            </a:r>
            <a:r>
              <a:t> </a:t>
            </a:r>
            <a:r>
              <a:rPr>
                <a:latin typeface="Produkt Medium"/>
                <a:ea typeface="Produkt Medium"/>
                <a:cs typeface="Produkt Medium"/>
                <a:sym typeface="Produkt Medium"/>
              </a:rPr>
              <a:t>Fast, reliable</a:t>
            </a:r>
            <a:r>
              <a:rPr>
                <a:latin typeface="Produkt Light"/>
                <a:ea typeface="Produkt Light"/>
                <a:cs typeface="Produkt Light"/>
                <a:sym typeface="Produkt Light"/>
              </a:rPr>
              <a:t> anomaly detection is essential to prevent cascading failures and widespread blackouts [2].</a:t>
            </a: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Our Approach:</a:t>
            </a:r>
            <a:r>
              <a:t> </a:t>
            </a:r>
            <a:r>
              <a:rPr>
                <a:latin typeface="Produkt Light"/>
                <a:ea typeface="Produkt Light"/>
                <a:cs typeface="Produkt Light"/>
                <a:sym typeface="Produkt Light"/>
              </a:rPr>
              <a:t>We propose a framework using </a:t>
            </a:r>
            <a:r>
              <a:rPr>
                <a:latin typeface="Produkt Medium"/>
                <a:ea typeface="Produkt Medium"/>
                <a:cs typeface="Produkt Medium"/>
                <a:sym typeface="Produkt Medium"/>
              </a:rPr>
              <a:t>Physics-Informed Neural Networks (PINNs) </a:t>
            </a:r>
            <a:r>
              <a:rPr>
                <a:latin typeface="Produkt Light"/>
                <a:ea typeface="Produkt Light"/>
                <a:cs typeface="Produkt Light"/>
                <a:sym typeface="Produkt Light"/>
              </a:rPr>
              <a:t>[3] that combines the power of deep learning with the fundamental laws of power system dynamics.</a:t>
            </a:r>
          </a:p>
        </p:txBody>
      </p:sp>
      <p:sp>
        <p:nvSpPr>
          <p:cNvPr id="179" name="Slide Number"/>
          <p:cNvSpPr txBox="1"/>
          <p:nvPr>
            <p:ph type="sldNum" sz="quarter" idx="4294967295"/>
          </p:nvPr>
        </p:nvSpPr>
        <p:spPr>
          <a:xfrm>
            <a:off x="23692103" y="12458699"/>
            <a:ext cx="25501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roblem Statement"/>
          <p:cNvSpPr txBox="1"/>
          <p:nvPr>
            <p:ph type="title" idx="4294967295"/>
          </p:nvPr>
        </p:nvSpPr>
        <p:spPr>
          <a:xfrm>
            <a:off x="7302500" y="980382"/>
            <a:ext cx="9779000" cy="1689101"/>
          </a:xfrm>
          <a:prstGeom prst="rect">
            <a:avLst/>
          </a:prstGeom>
        </p:spPr>
        <p:txBody>
          <a:bodyPr/>
          <a:lstStyle>
            <a:lvl1pPr defTabSz="2121408">
              <a:defRPr spc="-87" sz="8700"/>
            </a:lvl1pPr>
          </a:lstStyle>
          <a:p>
            <a:pPr/>
            <a:r>
              <a:t>Problem Statement</a:t>
            </a:r>
          </a:p>
        </p:txBody>
      </p:sp>
      <p:sp>
        <p:nvSpPr>
          <p:cNvPr id="182" name="Limitations of Data-Driven Models (e.g., LSTMs, Autoencoders) [4]:…"/>
          <p:cNvSpPr txBox="1"/>
          <p:nvPr>
            <p:ph type="body" idx="4294967295"/>
          </p:nvPr>
        </p:nvSpPr>
        <p:spPr>
          <a:xfrm>
            <a:off x="2142001" y="3649841"/>
            <a:ext cx="20099998" cy="8256012"/>
          </a:xfrm>
          <a:prstGeom prst="rect">
            <a:avLst/>
          </a:prstGeom>
        </p:spPr>
        <p:txBody>
          <a:bodyPr/>
          <a:lstStyle/>
          <a:p>
            <a:pPr marL="443484" indent="-307975" defTabSz="443484">
              <a:spcBef>
                <a:spcPts val="200"/>
              </a:spcBef>
              <a:buClr>
                <a:srgbClr val="1A1C1E"/>
              </a:buClr>
              <a:buFont typeface="Helvetica"/>
              <a:defRPr sz="4365">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Limitations of Data-Driven Models</a:t>
            </a:r>
            <a:r>
              <a:t> (e.g., LSTMs, Autoencoders) [4]:</a:t>
            </a:r>
          </a:p>
          <a:p>
            <a:pPr lvl="1" marL="886968" indent="-307975" defTabSz="443484">
              <a:spcBef>
                <a:spcPts val="200"/>
              </a:spcBef>
              <a:buClr>
                <a:srgbClr val="1A1C1E"/>
              </a:buClr>
              <a:buFont typeface="Helvetica"/>
              <a:buChar char="◦"/>
              <a:defRPr sz="4365">
                <a:solidFill>
                  <a:srgbClr val="1A1C1E"/>
                </a:solidFill>
                <a:latin typeface="Produkt Regular"/>
                <a:ea typeface="Produkt Regular"/>
                <a:cs typeface="Produkt Regular"/>
                <a:sym typeface="Produkt Regular"/>
              </a:defRPr>
            </a:pPr>
            <a:r>
              <a:t>Black Box Nature:</a:t>
            </a:r>
            <a:r>
              <a:t> </a:t>
            </a:r>
            <a:r>
              <a:rPr>
                <a:latin typeface="Produkt Light"/>
                <a:ea typeface="Produkt Light"/>
                <a:cs typeface="Produkt Light"/>
                <a:sym typeface="Produkt Light"/>
              </a:rPr>
              <a:t>They learn statistical correlations but </a:t>
            </a:r>
            <a:r>
              <a:rPr>
                <a:latin typeface="Produkt Medium"/>
                <a:ea typeface="Produkt Medium"/>
                <a:cs typeface="Produkt Medium"/>
                <a:sym typeface="Produkt Medium"/>
              </a:rPr>
              <a:t>lack physical interpretability.</a:t>
            </a:r>
            <a:r>
              <a:rPr>
                <a:latin typeface="Produkt Light"/>
                <a:ea typeface="Produkt Light"/>
                <a:cs typeface="Produkt Light"/>
                <a:sym typeface="Produkt Light"/>
              </a:rPr>
              <a:t> It's hard to understand why an anomaly is flagged.</a:t>
            </a:r>
            <a:endParaRPr>
              <a:latin typeface="Produkt Light"/>
              <a:ea typeface="Produkt Light"/>
              <a:cs typeface="Produkt Light"/>
              <a:sym typeface="Produkt Light"/>
            </a:endParaRPr>
          </a:p>
          <a:p>
            <a:pPr lvl="1" marL="886968" indent="-307975" defTabSz="443484">
              <a:spcBef>
                <a:spcPts val="200"/>
              </a:spcBef>
              <a:buClr>
                <a:srgbClr val="1A1C1E"/>
              </a:buClr>
              <a:buFont typeface="Helvetica"/>
              <a:buChar char="◦"/>
              <a:defRPr sz="4365">
                <a:solidFill>
                  <a:srgbClr val="1A1C1E"/>
                </a:solidFill>
                <a:latin typeface="Produkt Regular"/>
                <a:ea typeface="Produkt Regular"/>
                <a:cs typeface="Produkt Regular"/>
                <a:sym typeface="Produkt Regular"/>
              </a:defRPr>
            </a:pPr>
            <a:r>
              <a:t>Data Hungriness:</a:t>
            </a:r>
            <a:r>
              <a:t> </a:t>
            </a:r>
            <a:r>
              <a:rPr>
                <a:latin typeface="Produkt Light"/>
                <a:ea typeface="Produkt Light"/>
                <a:cs typeface="Produkt Light"/>
                <a:sym typeface="Produkt Light"/>
              </a:rPr>
              <a:t>They require </a:t>
            </a:r>
            <a:r>
              <a:rPr>
                <a:latin typeface="Produkt Medium"/>
                <a:ea typeface="Produkt Medium"/>
                <a:cs typeface="Produkt Medium"/>
                <a:sym typeface="Produkt Medium"/>
              </a:rPr>
              <a:t>vast datasets</a:t>
            </a:r>
            <a:r>
              <a:rPr>
                <a:latin typeface="Produkt Light"/>
                <a:ea typeface="Produkt Light"/>
                <a:cs typeface="Produkt Light"/>
                <a:sym typeface="Produkt Light"/>
              </a:rPr>
              <a:t>, especially of labeled fault events, which are </a:t>
            </a:r>
            <a:r>
              <a:rPr>
                <a:latin typeface="Produkt Medium"/>
                <a:ea typeface="Produkt Medium"/>
                <a:cs typeface="Produkt Medium"/>
                <a:sym typeface="Produkt Medium"/>
              </a:rPr>
              <a:t>rare and costly</a:t>
            </a:r>
            <a:r>
              <a:rPr>
                <a:latin typeface="Produkt Light"/>
                <a:ea typeface="Produkt Light"/>
                <a:cs typeface="Produkt Light"/>
                <a:sym typeface="Produkt Light"/>
              </a:rPr>
              <a:t> to obtain in real-world systems.</a:t>
            </a:r>
            <a:endParaRPr>
              <a:latin typeface="Produkt Light"/>
              <a:ea typeface="Produkt Light"/>
              <a:cs typeface="Produkt Light"/>
              <a:sym typeface="Produkt Light"/>
            </a:endParaRPr>
          </a:p>
          <a:p>
            <a:pPr marL="443484" indent="-307975" defTabSz="443484">
              <a:spcBef>
                <a:spcPts val="200"/>
              </a:spcBef>
              <a:buClr>
                <a:srgbClr val="1A1C1E"/>
              </a:buClr>
              <a:buFont typeface="Helvetica"/>
              <a:defRPr sz="4365">
                <a:solidFill>
                  <a:srgbClr val="1A1C1E"/>
                </a:solidFill>
                <a:latin typeface="Produkt Regular"/>
                <a:ea typeface="Produkt Regular"/>
                <a:cs typeface="Produkt Regular"/>
                <a:sym typeface="Produkt Regular"/>
              </a:defRPr>
            </a:pPr>
            <a:r>
              <a:rPr>
                <a:latin typeface="Produkt Medium"/>
                <a:ea typeface="Produkt Medium"/>
                <a:cs typeface="Produkt Medium"/>
                <a:sym typeface="Produkt Medium"/>
              </a:rPr>
              <a:t>The Goal</a:t>
            </a:r>
            <a:r>
              <a:t>:</a:t>
            </a:r>
            <a:r>
              <a:t> </a:t>
            </a:r>
            <a:r>
              <a:rPr>
                <a:latin typeface="Produkt Light"/>
                <a:ea typeface="Produkt Light"/>
                <a:cs typeface="Produkt Light"/>
                <a:sym typeface="Produkt Light"/>
              </a:rPr>
              <a:t>To create an </a:t>
            </a:r>
            <a:r>
              <a:rPr>
                <a:latin typeface="Produkt Medium"/>
                <a:ea typeface="Produkt Medium"/>
                <a:cs typeface="Produkt Medium"/>
                <a:sym typeface="Produkt Medium"/>
              </a:rPr>
              <a:t>anomaly detection system</a:t>
            </a:r>
            <a:r>
              <a:rPr>
                <a:latin typeface="Produkt Light"/>
                <a:ea typeface="Produkt Light"/>
                <a:cs typeface="Produkt Light"/>
                <a:sym typeface="Produkt Light"/>
              </a:rPr>
              <a:t> that is:</a:t>
            </a:r>
            <a:endParaRPr>
              <a:latin typeface="Produkt Light"/>
              <a:ea typeface="Produkt Light"/>
              <a:cs typeface="Produkt Light"/>
              <a:sym typeface="Produkt Light"/>
            </a:endParaRPr>
          </a:p>
          <a:p>
            <a:pPr lvl="1" marL="886968" indent="-307975" defTabSz="443484">
              <a:spcBef>
                <a:spcPts val="200"/>
              </a:spcBef>
              <a:buClr>
                <a:srgbClr val="1A1C1E"/>
              </a:buClr>
              <a:buFont typeface="Helvetica"/>
              <a:buChar char="◦"/>
              <a:defRPr sz="4365">
                <a:solidFill>
                  <a:srgbClr val="1A1C1E"/>
                </a:solidFill>
                <a:latin typeface="Produkt Regular"/>
                <a:ea typeface="Produkt Regular"/>
                <a:cs typeface="Produkt Regular"/>
                <a:sym typeface="Produkt Regular"/>
              </a:defRPr>
            </a:pPr>
            <a:r>
              <a:t>Data-Efficient:</a:t>
            </a:r>
            <a:r>
              <a:t> </a:t>
            </a:r>
            <a:r>
              <a:rPr>
                <a:latin typeface="Produkt Light"/>
                <a:ea typeface="Produkt Light"/>
                <a:cs typeface="Produkt Light"/>
                <a:sym typeface="Produkt Light"/>
              </a:rPr>
              <a:t>Trains on sparse data from normal operations only.</a:t>
            </a:r>
            <a:endParaRPr>
              <a:latin typeface="Produkt Light"/>
              <a:ea typeface="Produkt Light"/>
              <a:cs typeface="Produkt Light"/>
              <a:sym typeface="Produkt Light"/>
            </a:endParaRPr>
          </a:p>
          <a:p>
            <a:pPr lvl="1" marL="886968" indent="-307975" defTabSz="443484">
              <a:spcBef>
                <a:spcPts val="200"/>
              </a:spcBef>
              <a:buClr>
                <a:srgbClr val="1A1C1E"/>
              </a:buClr>
              <a:buFont typeface="Helvetica"/>
              <a:buChar char="◦"/>
              <a:defRPr sz="4365">
                <a:solidFill>
                  <a:srgbClr val="1A1C1E"/>
                </a:solidFill>
                <a:latin typeface="Produkt Regular"/>
                <a:ea typeface="Produkt Regular"/>
                <a:cs typeface="Produkt Regular"/>
                <a:sym typeface="Produkt Regular"/>
              </a:defRPr>
            </a:pPr>
            <a:r>
              <a:t>Interpretable:</a:t>
            </a:r>
            <a:r>
              <a:t> </a:t>
            </a:r>
            <a:r>
              <a:rPr>
                <a:latin typeface="Produkt Light"/>
                <a:ea typeface="Produkt Light"/>
                <a:cs typeface="Produkt Light"/>
                <a:sym typeface="Produkt Light"/>
              </a:rPr>
              <a:t>The anomaly signal is </a:t>
            </a:r>
            <a:r>
              <a:rPr>
                <a:latin typeface="Produkt Medium"/>
                <a:ea typeface="Produkt Medium"/>
                <a:cs typeface="Produkt Medium"/>
                <a:sym typeface="Produkt Medium"/>
              </a:rPr>
              <a:t>directly linked</a:t>
            </a:r>
            <a:r>
              <a:rPr>
                <a:latin typeface="Produkt Light"/>
                <a:ea typeface="Produkt Light"/>
                <a:cs typeface="Produkt Light"/>
                <a:sym typeface="Produkt Light"/>
              </a:rPr>
              <a:t> to a violation of a known physical law.</a:t>
            </a:r>
            <a:endParaRPr>
              <a:latin typeface="Produkt Light"/>
              <a:ea typeface="Produkt Light"/>
              <a:cs typeface="Produkt Light"/>
              <a:sym typeface="Produkt Light"/>
            </a:endParaRPr>
          </a:p>
          <a:p>
            <a:pPr lvl="1" marL="886968" indent="-307975" defTabSz="443484">
              <a:spcBef>
                <a:spcPts val="200"/>
              </a:spcBef>
              <a:buClr>
                <a:srgbClr val="1A1C1E"/>
              </a:buClr>
              <a:buFont typeface="Helvetica"/>
              <a:buChar char="◦"/>
              <a:defRPr sz="4365">
                <a:solidFill>
                  <a:srgbClr val="1A1C1E"/>
                </a:solidFill>
                <a:latin typeface="Produkt Regular"/>
                <a:ea typeface="Produkt Regular"/>
                <a:cs typeface="Produkt Regular"/>
                <a:sym typeface="Produkt Regular"/>
              </a:defRPr>
            </a:pPr>
            <a:r>
              <a:t>Robust &amp; Real-Time:</a:t>
            </a:r>
            <a:r>
              <a:t> </a:t>
            </a:r>
            <a:r>
              <a:rPr>
                <a:latin typeface="Produkt Light"/>
                <a:ea typeface="Produkt Light"/>
                <a:cs typeface="Produkt Light"/>
                <a:sym typeface="Produkt Light"/>
              </a:rPr>
              <a:t>Provides a clear, instantaneous signal upon fault detection.</a:t>
            </a:r>
          </a:p>
        </p:txBody>
      </p:sp>
      <p:sp>
        <p:nvSpPr>
          <p:cNvPr id="183" name="Slide Number"/>
          <p:cNvSpPr txBox="1"/>
          <p:nvPr>
            <p:ph type="sldNum" sz="quarter" idx="4294967295"/>
          </p:nvPr>
        </p:nvSpPr>
        <p:spPr>
          <a:xfrm>
            <a:off x="23679403" y="12458699"/>
            <a:ext cx="26771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lated Work - Traditional &amp; Machine Learning"/>
          <p:cNvSpPr txBox="1"/>
          <p:nvPr>
            <p:ph type="title" idx="4294967295"/>
          </p:nvPr>
        </p:nvSpPr>
        <p:spPr>
          <a:xfrm>
            <a:off x="6016759" y="1076262"/>
            <a:ext cx="12350482" cy="1573613"/>
          </a:xfrm>
          <a:prstGeom prst="rect">
            <a:avLst/>
          </a:prstGeom>
        </p:spPr>
        <p:txBody>
          <a:bodyPr/>
          <a:lstStyle>
            <a:lvl1pPr defTabSz="1097279">
              <a:defRPr spc="-45" sz="4500"/>
            </a:lvl1pPr>
          </a:lstStyle>
          <a:p>
            <a:pPr/>
            <a:r>
              <a:t>Related Work - Traditional &amp; Machine Learning</a:t>
            </a:r>
          </a:p>
        </p:txBody>
      </p:sp>
      <p:sp>
        <p:nvSpPr>
          <p:cNvPr id="186" name="Model-Based Methods: Rely on state estimation and limit checking. Often too slow for fast-transient dynamics.…"/>
          <p:cNvSpPr txBox="1"/>
          <p:nvPr>
            <p:ph type="body" sz="half" idx="4294967295"/>
          </p:nvPr>
        </p:nvSpPr>
        <p:spPr>
          <a:xfrm>
            <a:off x="2212157" y="3703721"/>
            <a:ext cx="19959686" cy="6308558"/>
          </a:xfrm>
          <a:prstGeom prst="rect">
            <a:avLst/>
          </a:prstGeom>
        </p:spPr>
        <p:txBody>
          <a:bodyPr/>
          <a:lstStyle/>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Model-Based Methods:</a:t>
            </a:r>
            <a:r>
              <a:t> </a:t>
            </a:r>
            <a:r>
              <a:rPr>
                <a:latin typeface="Produkt Light"/>
                <a:ea typeface="Produkt Light"/>
                <a:cs typeface="Produkt Light"/>
                <a:sym typeface="Produkt Light"/>
              </a:rPr>
              <a:t>Rely on state estimation and limit checking. Often </a:t>
            </a:r>
            <a:r>
              <a:rPr>
                <a:latin typeface="Produkt Medium"/>
                <a:ea typeface="Produkt Medium"/>
                <a:cs typeface="Produkt Medium"/>
                <a:sym typeface="Produkt Medium"/>
              </a:rPr>
              <a:t>too slow</a:t>
            </a:r>
            <a:r>
              <a:rPr>
                <a:latin typeface="Produkt Light"/>
                <a:ea typeface="Produkt Light"/>
                <a:cs typeface="Produkt Light"/>
                <a:sym typeface="Produkt Light"/>
              </a:rPr>
              <a:t> for fast-transient dynamics.</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Unsupervised Learning:</a:t>
            </a:r>
          </a:p>
          <a:p>
            <a:pPr lvl="1" indent="-317500" defTabSz="457200">
              <a:spcBef>
                <a:spcPts val="300"/>
              </a:spcBef>
              <a:buClr>
                <a:srgbClr val="1A1C1E"/>
              </a:buClr>
              <a:buFont typeface="Helvetica"/>
              <a:buChar char="◦"/>
              <a:defRPr sz="4500">
                <a:solidFill>
                  <a:srgbClr val="1A1C1E"/>
                </a:solidFill>
                <a:latin typeface="Produkt Regular"/>
                <a:ea typeface="Produkt Regular"/>
                <a:cs typeface="Produkt Regular"/>
                <a:sym typeface="Produkt Regular"/>
              </a:defRPr>
            </a:pPr>
            <a:r>
              <a:t>Methods: </a:t>
            </a:r>
            <a:r>
              <a:rPr>
                <a:latin typeface="Produkt Light"/>
                <a:ea typeface="Produkt Light"/>
                <a:cs typeface="Produkt Light"/>
                <a:sym typeface="Produkt Light"/>
              </a:rPr>
              <a:t>Principal Component Analysis </a:t>
            </a:r>
            <a:r>
              <a:rPr>
                <a:latin typeface="Produkt Medium"/>
                <a:ea typeface="Produkt Medium"/>
                <a:cs typeface="Produkt Medium"/>
                <a:sym typeface="Produkt Medium"/>
              </a:rPr>
              <a:t>(PCA)</a:t>
            </a:r>
            <a:r>
              <a:rPr>
                <a:latin typeface="Produkt Light"/>
                <a:ea typeface="Produkt Light"/>
                <a:cs typeface="Produkt Light"/>
                <a:sym typeface="Produkt Light"/>
              </a:rPr>
              <a:t>, one-class </a:t>
            </a:r>
            <a:r>
              <a:rPr>
                <a:latin typeface="Produkt Medium"/>
                <a:ea typeface="Produkt Medium"/>
                <a:cs typeface="Produkt Medium"/>
                <a:sym typeface="Produkt Medium"/>
              </a:rPr>
              <a:t>SVMs</a:t>
            </a:r>
            <a:r>
              <a:rPr>
                <a:latin typeface="Produkt Light"/>
                <a:ea typeface="Produkt Light"/>
                <a:cs typeface="Produkt Light"/>
                <a:sym typeface="Produkt Light"/>
              </a:rPr>
              <a:t>.</a:t>
            </a:r>
            <a:endParaRPr>
              <a:latin typeface="Produkt Light"/>
              <a:ea typeface="Produkt Light"/>
              <a:cs typeface="Produkt Light"/>
              <a:sym typeface="Produkt Light"/>
            </a:endParaRPr>
          </a:p>
          <a:p>
            <a:pPr lvl="1" indent="-317500" defTabSz="457200">
              <a:spcBef>
                <a:spcPts val="300"/>
              </a:spcBef>
              <a:buClr>
                <a:srgbClr val="1A1C1E"/>
              </a:buClr>
              <a:buFont typeface="Helvetica"/>
              <a:buChar char="◦"/>
              <a:defRPr sz="4500">
                <a:solidFill>
                  <a:srgbClr val="1A1C1E"/>
                </a:solidFill>
                <a:latin typeface="Produkt Regular"/>
                <a:ea typeface="Produkt Regular"/>
                <a:cs typeface="Produkt Regular"/>
                <a:sym typeface="Produkt Regular"/>
              </a:defRPr>
            </a:pPr>
            <a:r>
              <a:t>Concept: </a:t>
            </a:r>
            <a:r>
              <a:rPr>
                <a:latin typeface="Produkt Light"/>
                <a:ea typeface="Produkt Light"/>
                <a:cs typeface="Produkt Light"/>
                <a:sym typeface="Produkt Light"/>
              </a:rPr>
              <a:t>Identify </a:t>
            </a:r>
            <a:r>
              <a:rPr>
                <a:latin typeface="Produkt Medium"/>
                <a:ea typeface="Produkt Medium"/>
                <a:cs typeface="Produkt Medium"/>
                <a:sym typeface="Produkt Medium"/>
              </a:rPr>
              <a:t>deviations</a:t>
            </a:r>
            <a:r>
              <a:rPr>
                <a:latin typeface="Produkt Light"/>
                <a:ea typeface="Produkt Light"/>
                <a:cs typeface="Produkt Light"/>
                <a:sym typeface="Produkt Light"/>
              </a:rPr>
              <a:t> from normal operational clusters.</a:t>
            </a:r>
          </a:p>
          <a:p>
            <a:pPr lvl="1" indent="-317500" defTabSz="457200">
              <a:spcBef>
                <a:spcPts val="300"/>
              </a:spcBef>
              <a:buClr>
                <a:srgbClr val="1A1C1E"/>
              </a:buClr>
              <a:buFont typeface="Helvetica"/>
              <a:buChar char="◦"/>
              <a:defRPr sz="4500">
                <a:solidFill>
                  <a:srgbClr val="1A1C1E"/>
                </a:solidFill>
                <a:latin typeface="Produkt Regular"/>
                <a:ea typeface="Produkt Regular"/>
                <a:cs typeface="Produkt Regular"/>
                <a:sym typeface="Produkt Regular"/>
              </a:defRPr>
            </a:pPr>
            <a:r>
              <a:t>Limitation: </a:t>
            </a:r>
            <a:r>
              <a:rPr>
                <a:latin typeface="Produkt Light"/>
                <a:ea typeface="Produkt Light"/>
                <a:cs typeface="Produkt Light"/>
                <a:sym typeface="Produkt Light"/>
              </a:rPr>
              <a:t>Purely </a:t>
            </a:r>
            <a:r>
              <a:rPr>
                <a:latin typeface="Produkt Medium"/>
                <a:ea typeface="Produkt Medium"/>
                <a:cs typeface="Produkt Medium"/>
                <a:sym typeface="Produkt Medium"/>
              </a:rPr>
              <a:t>statistical</a:t>
            </a:r>
            <a:r>
              <a:rPr>
                <a:latin typeface="Produkt Light"/>
                <a:ea typeface="Produkt Light"/>
                <a:cs typeface="Produkt Light"/>
                <a:sym typeface="Produkt Light"/>
              </a:rPr>
              <a:t>; no intrinsic understanding of system physics.</a:t>
            </a:r>
          </a:p>
        </p:txBody>
      </p:sp>
      <p:sp>
        <p:nvSpPr>
          <p:cNvPr id="187" name="Slide Number"/>
          <p:cNvSpPr txBox="1"/>
          <p:nvPr>
            <p:ph type="sldNum" sz="quarter" idx="4294967295"/>
          </p:nvPr>
        </p:nvSpPr>
        <p:spPr>
          <a:xfrm>
            <a:off x="23676101" y="12458699"/>
            <a:ext cx="271019"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lated Work - Deep Learning Approaches"/>
          <p:cNvSpPr txBox="1"/>
          <p:nvPr>
            <p:ph type="title" idx="4294967295"/>
          </p:nvPr>
        </p:nvSpPr>
        <p:spPr>
          <a:xfrm>
            <a:off x="6377432" y="1329542"/>
            <a:ext cx="11629136" cy="1573614"/>
          </a:xfrm>
          <a:prstGeom prst="rect">
            <a:avLst/>
          </a:prstGeom>
        </p:spPr>
        <p:txBody>
          <a:bodyPr/>
          <a:lstStyle>
            <a:lvl1pPr algn="ctr" defTabSz="1146047">
              <a:defRPr spc="-47" sz="4700"/>
            </a:lvl1pPr>
          </a:lstStyle>
          <a:p>
            <a:pPr/>
            <a:r>
              <a:t>Related Work - Deep Learning Approaches</a:t>
            </a:r>
          </a:p>
        </p:txBody>
      </p:sp>
      <p:sp>
        <p:nvSpPr>
          <p:cNvPr id="190" name="Autoencoders &amp; VAEs:…"/>
          <p:cNvSpPr txBox="1"/>
          <p:nvPr>
            <p:ph type="body" idx="4294967295"/>
          </p:nvPr>
        </p:nvSpPr>
        <p:spPr>
          <a:xfrm>
            <a:off x="2142001" y="3649841"/>
            <a:ext cx="20099998" cy="7261688"/>
          </a:xfrm>
          <a:prstGeom prst="rect">
            <a:avLst/>
          </a:prstGeom>
        </p:spPr>
        <p:txBody>
          <a:bodyPr/>
          <a:lstStyle/>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Autoencoders &amp; VAEs:</a:t>
            </a:r>
          </a:p>
          <a:p>
            <a:pPr lvl="1" indent="-317500" defTabSz="457200">
              <a:spcBef>
                <a:spcPts val="300"/>
              </a:spcBef>
              <a:buClr>
                <a:srgbClr val="1A1C1E"/>
              </a:buClr>
              <a:buFont typeface="Helvetica"/>
              <a:buChar char="◦"/>
              <a:defRPr sz="4500">
                <a:solidFill>
                  <a:srgbClr val="1A1C1E"/>
                </a:solidFill>
                <a:latin typeface="Produkt Regular"/>
                <a:ea typeface="Produkt Regular"/>
                <a:cs typeface="Produkt Regular"/>
                <a:sym typeface="Produkt Regular"/>
              </a:defRPr>
            </a:pPr>
            <a:r>
              <a:t>Concept: </a:t>
            </a:r>
            <a:r>
              <a:rPr>
                <a:latin typeface="Produkt Light"/>
                <a:ea typeface="Produkt Light"/>
                <a:cs typeface="Produkt Light"/>
                <a:sym typeface="Produkt Light"/>
              </a:rPr>
              <a:t>Trained to reconstruct normal data. A high </a:t>
            </a:r>
            <a:r>
              <a:rPr>
                <a:latin typeface="Produkt Medium"/>
                <a:ea typeface="Produkt Medium"/>
                <a:cs typeface="Produkt Medium"/>
                <a:sym typeface="Produkt Medium"/>
              </a:rPr>
              <a:t>reconstruction error</a:t>
            </a:r>
            <a:r>
              <a:rPr>
                <a:latin typeface="Produkt Light"/>
                <a:ea typeface="Produkt Light"/>
                <a:cs typeface="Produkt Light"/>
                <a:sym typeface="Produkt Light"/>
              </a:rPr>
              <a:t> signals an anomaly.</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LSTMs (Our Baseline):</a:t>
            </a:r>
          </a:p>
          <a:p>
            <a:pPr lvl="1" indent="-317500" defTabSz="457200">
              <a:spcBef>
                <a:spcPts val="300"/>
              </a:spcBef>
              <a:buClr>
                <a:srgbClr val="1A1C1E"/>
              </a:buClr>
              <a:buFont typeface="Helvetica"/>
              <a:buChar char="◦"/>
              <a:defRPr sz="4500">
                <a:solidFill>
                  <a:srgbClr val="1A1C1E"/>
                </a:solidFill>
                <a:latin typeface="Produkt Regular"/>
                <a:ea typeface="Produkt Regular"/>
                <a:cs typeface="Produkt Regular"/>
                <a:sym typeface="Produkt Regular"/>
              </a:defRPr>
            </a:pPr>
            <a:r>
              <a:t>Concept: </a:t>
            </a:r>
            <a:r>
              <a:rPr>
                <a:latin typeface="Produkt Light"/>
                <a:ea typeface="Produkt Light"/>
                <a:cs typeface="Produkt Light"/>
                <a:sym typeface="Produkt Light"/>
              </a:rPr>
              <a:t>Predict the next state in a time series. A large </a:t>
            </a:r>
            <a:r>
              <a:rPr>
                <a:latin typeface="Produkt Medium"/>
                <a:ea typeface="Produkt Medium"/>
                <a:cs typeface="Produkt Medium"/>
                <a:sym typeface="Produkt Medium"/>
              </a:rPr>
              <a:t>prediction error</a:t>
            </a:r>
            <a:r>
              <a:rPr>
                <a:latin typeface="Produkt Light"/>
                <a:ea typeface="Produkt Light"/>
                <a:cs typeface="Produkt Light"/>
                <a:sym typeface="Produkt Light"/>
              </a:rPr>
              <a:t> signals an anomaly [5].</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Shared Limitation:</a:t>
            </a:r>
            <a:r>
              <a:t> </a:t>
            </a:r>
            <a:r>
              <a:rPr>
                <a:latin typeface="Produkt Light"/>
                <a:ea typeface="Produkt Light"/>
                <a:cs typeface="Produkt Light"/>
                <a:sym typeface="Produkt Light"/>
              </a:rPr>
              <a:t>While powerful, these methods are still "</a:t>
            </a:r>
            <a:r>
              <a:rPr>
                <a:latin typeface="Produkt Medium"/>
                <a:ea typeface="Produkt Medium"/>
                <a:cs typeface="Produkt Medium"/>
                <a:sym typeface="Produkt Medium"/>
              </a:rPr>
              <a:t>black boxes</a:t>
            </a:r>
            <a:r>
              <a:rPr>
                <a:latin typeface="Produkt Light"/>
                <a:ea typeface="Produkt Light"/>
                <a:cs typeface="Produkt Light"/>
                <a:sym typeface="Produkt Light"/>
              </a:rPr>
              <a:t>" and fundamentally data-driven, missing the </a:t>
            </a:r>
            <a:r>
              <a:rPr i="1">
                <a:latin typeface="Produkt Medium"/>
                <a:ea typeface="Produkt Medium"/>
                <a:cs typeface="Produkt Medium"/>
                <a:sym typeface="Produkt Medium"/>
              </a:rPr>
              <a:t>underlying physics.</a:t>
            </a:r>
          </a:p>
        </p:txBody>
      </p:sp>
      <p:sp>
        <p:nvSpPr>
          <p:cNvPr id="191" name="Slide Number"/>
          <p:cNvSpPr txBox="1"/>
          <p:nvPr>
            <p:ph type="sldNum" sz="quarter" idx="4294967295"/>
          </p:nvPr>
        </p:nvSpPr>
        <p:spPr>
          <a:xfrm>
            <a:off x="23683721" y="12458699"/>
            <a:ext cx="263399"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lated Work - Physics-Informed Neural Networks (PINNs)"/>
          <p:cNvSpPr txBox="1"/>
          <p:nvPr>
            <p:ph type="title" idx="4294967295"/>
          </p:nvPr>
        </p:nvSpPr>
        <p:spPr>
          <a:xfrm>
            <a:off x="5114538" y="1053236"/>
            <a:ext cx="14154924" cy="1573614"/>
          </a:xfrm>
          <a:prstGeom prst="rect">
            <a:avLst/>
          </a:prstGeom>
        </p:spPr>
        <p:txBody>
          <a:bodyPr/>
          <a:lstStyle>
            <a:lvl1pPr algn="ctr" defTabSz="1024127">
              <a:defRPr spc="-42" sz="4200"/>
            </a:lvl1pPr>
          </a:lstStyle>
          <a:p>
            <a:pPr/>
            <a:r>
              <a:t>Related Work - Physics-Informed Neural Networks (PINNs)</a:t>
            </a:r>
          </a:p>
        </p:txBody>
      </p:sp>
      <p:sp>
        <p:nvSpPr>
          <p:cNvPr id="194" name="A Hybrid Paradigm: PINNs merge neural networks with differential equations [3].…"/>
          <p:cNvSpPr txBox="1"/>
          <p:nvPr>
            <p:ph type="body" idx="4294967295"/>
          </p:nvPr>
        </p:nvSpPr>
        <p:spPr>
          <a:xfrm>
            <a:off x="2142001" y="3649841"/>
            <a:ext cx="20099998" cy="8256012"/>
          </a:xfrm>
          <a:prstGeom prst="rect">
            <a:avLst/>
          </a:prstGeom>
        </p:spPr>
        <p:txBody>
          <a:bodyPr/>
          <a:lstStyle/>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A Hybrid Paradigm:</a:t>
            </a:r>
            <a:r>
              <a:t> </a:t>
            </a:r>
            <a:r>
              <a:rPr>
                <a:latin typeface="Produkt Light"/>
                <a:ea typeface="Produkt Light"/>
                <a:cs typeface="Produkt Light"/>
                <a:sym typeface="Produkt Light"/>
              </a:rPr>
              <a:t>PINNs merge neural networks with differential equations [3].</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How it Works:</a:t>
            </a:r>
            <a:r>
              <a:t> </a:t>
            </a:r>
            <a:r>
              <a:rPr>
                <a:latin typeface="Produkt Light"/>
                <a:ea typeface="Produkt Light"/>
                <a:cs typeface="Produkt Light"/>
                <a:sym typeface="Produkt Light"/>
              </a:rPr>
              <a:t>The governing physical equation (e.g., Navier-Stokes, or in our case, the </a:t>
            </a:r>
            <a:r>
              <a:rPr i="1">
                <a:latin typeface="Produkt Medium"/>
                <a:ea typeface="Produkt Medium"/>
                <a:cs typeface="Produkt Medium"/>
                <a:sym typeface="Produkt Medium"/>
              </a:rPr>
              <a:t>Swing Equation</a:t>
            </a:r>
            <a:r>
              <a:rPr>
                <a:latin typeface="Produkt Light"/>
                <a:ea typeface="Produkt Light"/>
                <a:cs typeface="Produkt Light"/>
                <a:sym typeface="Produkt Light"/>
              </a:rPr>
              <a:t>) is embedded directly into the network's loss function.</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Key Advantage:</a:t>
            </a:r>
            <a:r>
              <a:t> </a:t>
            </a:r>
            <a:r>
              <a:rPr>
                <a:latin typeface="Produkt Light"/>
                <a:ea typeface="Produkt Light"/>
                <a:cs typeface="Produkt Light"/>
                <a:sym typeface="Produkt Light"/>
              </a:rPr>
              <a:t>This forces the model's predictions to obey the </a:t>
            </a:r>
            <a:r>
              <a:rPr>
                <a:latin typeface="Produkt Medium"/>
                <a:ea typeface="Produkt Medium"/>
                <a:cs typeface="Produkt Medium"/>
                <a:sym typeface="Produkt Medium"/>
              </a:rPr>
              <a:t>laws of physics</a:t>
            </a:r>
            <a:r>
              <a:rPr>
                <a:latin typeface="Produkt Light"/>
                <a:ea typeface="Produkt Light"/>
                <a:cs typeface="Produkt Light"/>
                <a:sym typeface="Produkt Light"/>
              </a:rPr>
              <a:t>, making them highly data-efficient and generalizable [6].</a:t>
            </a:r>
            <a:endParaRPr>
              <a:latin typeface="Produkt Light"/>
              <a:ea typeface="Produkt Light"/>
              <a:cs typeface="Produkt Light"/>
              <a:sym typeface="Produkt Light"/>
            </a:endParaRPr>
          </a:p>
          <a:p>
            <a:pPr indent="-317500" defTabSz="457200">
              <a:spcBef>
                <a:spcPts val="300"/>
              </a:spcBef>
              <a:buClr>
                <a:srgbClr val="1A1C1E"/>
              </a:buClr>
              <a:buFont typeface="Helvetica"/>
              <a:defRPr sz="4500">
                <a:solidFill>
                  <a:srgbClr val="1A1C1E"/>
                </a:solidFill>
                <a:latin typeface="Produkt Regular"/>
                <a:ea typeface="Produkt Regular"/>
                <a:cs typeface="Produkt Regular"/>
                <a:sym typeface="Produkt Regular"/>
              </a:defRPr>
            </a:pPr>
            <a:r>
              <a:t>Our Novelty:</a:t>
            </a:r>
            <a:r>
              <a:t> </a:t>
            </a:r>
            <a:r>
              <a:rPr>
                <a:latin typeface="Produkt Light"/>
                <a:ea typeface="Produkt Light"/>
                <a:cs typeface="Produkt Light"/>
                <a:sym typeface="Produkt Light"/>
              </a:rPr>
              <a:t>We adapt PINNs from their traditional role of solving equations to the new task of </a:t>
            </a:r>
            <a:r>
              <a:rPr>
                <a:latin typeface="Produkt Medium"/>
                <a:ea typeface="Produkt Medium"/>
                <a:cs typeface="Produkt Medium"/>
                <a:sym typeface="Produkt Medium"/>
              </a:rPr>
              <a:t>detecting violations</a:t>
            </a:r>
            <a:r>
              <a:rPr>
                <a:latin typeface="Produkt Light"/>
                <a:ea typeface="Produkt Light"/>
                <a:cs typeface="Produkt Light"/>
                <a:sym typeface="Produkt Light"/>
              </a:rPr>
              <a:t> of those equations for anomaly detection.</a:t>
            </a:r>
          </a:p>
        </p:txBody>
      </p:sp>
      <p:sp>
        <p:nvSpPr>
          <p:cNvPr id="195" name="Slide Number"/>
          <p:cNvSpPr txBox="1"/>
          <p:nvPr>
            <p:ph type="sldNum" sz="quarter" idx="4294967295"/>
          </p:nvPr>
        </p:nvSpPr>
        <p:spPr>
          <a:xfrm>
            <a:off x="23675593" y="12458699"/>
            <a:ext cx="271527"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search Questions"/>
          <p:cNvSpPr txBox="1"/>
          <p:nvPr>
            <p:ph type="title" idx="4294967295"/>
          </p:nvPr>
        </p:nvSpPr>
        <p:spPr>
          <a:xfrm>
            <a:off x="5114538" y="1076262"/>
            <a:ext cx="14154924" cy="1573613"/>
          </a:xfrm>
          <a:prstGeom prst="rect">
            <a:avLst/>
          </a:prstGeom>
        </p:spPr>
        <p:txBody>
          <a:bodyPr/>
          <a:lstStyle>
            <a:lvl1pPr algn="ctr" defTabSz="2170176">
              <a:defRPr spc="-89" sz="8900"/>
            </a:lvl1pPr>
          </a:lstStyle>
          <a:p>
            <a:pPr/>
            <a:r>
              <a:t>Research Questions </a:t>
            </a:r>
          </a:p>
        </p:txBody>
      </p:sp>
      <p:sp>
        <p:nvSpPr>
          <p:cNvPr id="198" name="Can a PINN learn the complex oscillatory dynamics of a power system from only sparse, normal-operation data?…"/>
          <p:cNvSpPr txBox="1"/>
          <p:nvPr>
            <p:ph type="body" sz="half" idx="4294967295"/>
          </p:nvPr>
        </p:nvSpPr>
        <p:spPr>
          <a:xfrm>
            <a:off x="2142001" y="3649841"/>
            <a:ext cx="20099998" cy="6416318"/>
          </a:xfrm>
          <a:prstGeom prst="rect">
            <a:avLst/>
          </a:prstGeom>
        </p:spPr>
        <p:txBody>
          <a:bodyPr/>
          <a:lstStyle/>
          <a:p>
            <a:pPr indent="-317500" defTabSz="457200">
              <a:spcBef>
                <a:spcPts val="300"/>
              </a:spcBef>
              <a:buClr>
                <a:srgbClr val="1A1C1E"/>
              </a:buClr>
              <a:buFont typeface="Helvetica"/>
              <a:buAutoNum type="arabicPeriod" startAt="1"/>
              <a:defRPr sz="4500">
                <a:solidFill>
                  <a:srgbClr val="1A1C1E"/>
                </a:solidFill>
                <a:latin typeface="Produkt Light"/>
                <a:ea typeface="Produkt Light"/>
                <a:cs typeface="Produkt Light"/>
                <a:sym typeface="Produkt Light"/>
              </a:defRPr>
            </a:pPr>
            <a:r>
              <a:t>Can a PINN learn the </a:t>
            </a:r>
            <a:r>
              <a:rPr i="1">
                <a:latin typeface="Produkt Medium"/>
                <a:ea typeface="Produkt Medium"/>
                <a:cs typeface="Produkt Medium"/>
                <a:sym typeface="Produkt Medium"/>
              </a:rPr>
              <a:t>complex oscillatory dynamics</a:t>
            </a:r>
            <a:r>
              <a:t> of a power system from only </a:t>
            </a:r>
            <a:r>
              <a:rPr>
                <a:latin typeface="Produkt Medium"/>
                <a:ea typeface="Produkt Medium"/>
                <a:cs typeface="Produkt Medium"/>
                <a:sym typeface="Produkt Medium"/>
              </a:rPr>
              <a:t>sparse, normal-operation data</a:t>
            </a:r>
            <a:r>
              <a:t>?</a:t>
            </a:r>
          </a:p>
          <a:p>
            <a:pPr indent="-317500" defTabSz="457200">
              <a:spcBef>
                <a:spcPts val="300"/>
              </a:spcBef>
              <a:buClr>
                <a:srgbClr val="1A1C1E"/>
              </a:buClr>
              <a:buFont typeface="Helvetica"/>
              <a:buAutoNum type="arabicPeriod" startAt="1"/>
              <a:defRPr sz="4500">
                <a:solidFill>
                  <a:srgbClr val="1A1C1E"/>
                </a:solidFill>
                <a:latin typeface="Produkt Light"/>
                <a:ea typeface="Produkt Light"/>
                <a:cs typeface="Produkt Light"/>
                <a:sym typeface="Produkt Light"/>
              </a:defRPr>
            </a:pPr>
            <a:r>
              <a:t>Can the </a:t>
            </a:r>
            <a:r>
              <a:rPr i="1">
                <a:latin typeface="Produkt Medium"/>
                <a:ea typeface="Produkt Medium"/>
                <a:cs typeface="Produkt Medium"/>
                <a:sym typeface="Produkt Medium"/>
              </a:rPr>
              <a:t>physics residual</a:t>
            </a:r>
            <a:r>
              <a:t> of this trained PINN serve as a </a:t>
            </a:r>
            <a:r>
              <a:rPr>
                <a:latin typeface="Produkt Medium"/>
                <a:ea typeface="Produkt Medium"/>
                <a:cs typeface="Produkt Medium"/>
                <a:sym typeface="Produkt Medium"/>
              </a:rPr>
              <a:t>robust</a:t>
            </a:r>
            <a:r>
              <a:t> and </a:t>
            </a:r>
            <a:r>
              <a:rPr>
                <a:latin typeface="Produkt Medium"/>
                <a:ea typeface="Produkt Medium"/>
                <a:cs typeface="Produkt Medium"/>
                <a:sym typeface="Produkt Medium"/>
              </a:rPr>
              <a:t>instantaneous</a:t>
            </a:r>
            <a:r>
              <a:t> anomaly signal when a </a:t>
            </a:r>
            <a:r>
              <a:rPr>
                <a:latin typeface="Produkt Medium"/>
                <a:ea typeface="Produkt Medium"/>
                <a:cs typeface="Produkt Medium"/>
                <a:sym typeface="Produkt Medium"/>
              </a:rPr>
              <a:t>fault occurs</a:t>
            </a:r>
            <a:r>
              <a:t>?</a:t>
            </a:r>
          </a:p>
          <a:p>
            <a:pPr indent="-317500" defTabSz="457200">
              <a:spcBef>
                <a:spcPts val="300"/>
              </a:spcBef>
              <a:buClr>
                <a:srgbClr val="1A1C1E"/>
              </a:buClr>
              <a:buFont typeface="Helvetica"/>
              <a:buAutoNum type="arabicPeriod" startAt="1"/>
              <a:defRPr sz="4500">
                <a:solidFill>
                  <a:srgbClr val="1A1C1E"/>
                </a:solidFill>
                <a:latin typeface="Produkt Light"/>
                <a:ea typeface="Produkt Light"/>
                <a:cs typeface="Produkt Light"/>
                <a:sym typeface="Produkt Light"/>
              </a:defRPr>
            </a:pPr>
            <a:r>
              <a:t>How does this physics-informed approach </a:t>
            </a:r>
            <a:r>
              <a:rPr>
                <a:latin typeface="Produkt Medium"/>
                <a:ea typeface="Produkt Medium"/>
                <a:cs typeface="Produkt Medium"/>
                <a:sym typeface="Produkt Medium"/>
              </a:rPr>
              <a:t>compare</a:t>
            </a:r>
            <a:r>
              <a:t> to a standard data-driven method like an </a:t>
            </a:r>
            <a:r>
              <a:rPr>
                <a:latin typeface="Produkt Medium"/>
                <a:ea typeface="Produkt Medium"/>
                <a:cs typeface="Produkt Medium"/>
                <a:sym typeface="Produkt Medium"/>
              </a:rPr>
              <a:t>LSTM</a:t>
            </a:r>
            <a:r>
              <a:t> in terms of data efficiency, </a:t>
            </a:r>
            <a:r>
              <a:rPr>
                <a:latin typeface="Produkt Medium"/>
                <a:ea typeface="Produkt Medium"/>
                <a:cs typeface="Produkt Medium"/>
                <a:sym typeface="Produkt Medium"/>
              </a:rPr>
              <a:t>signal clarity (SNR)</a:t>
            </a:r>
            <a:r>
              <a:t>, and </a:t>
            </a:r>
            <a:r>
              <a:rPr>
                <a:latin typeface="Produkt Medium"/>
                <a:ea typeface="Produkt Medium"/>
                <a:cs typeface="Produkt Medium"/>
                <a:sym typeface="Produkt Medium"/>
              </a:rPr>
              <a:t>interpretability</a:t>
            </a:r>
            <a:r>
              <a:t>?</a:t>
            </a:r>
          </a:p>
        </p:txBody>
      </p:sp>
      <p:sp>
        <p:nvSpPr>
          <p:cNvPr id="199" name="Slide Number"/>
          <p:cNvSpPr txBox="1"/>
          <p:nvPr>
            <p:ph type="sldNum" sz="quarter" idx="4294967295"/>
          </p:nvPr>
        </p:nvSpPr>
        <p:spPr>
          <a:xfrm>
            <a:off x="23699469" y="12458699"/>
            <a:ext cx="247651"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Objectives"/>
          <p:cNvSpPr txBox="1"/>
          <p:nvPr>
            <p:ph type="title" idx="4294967295"/>
          </p:nvPr>
        </p:nvSpPr>
        <p:spPr>
          <a:xfrm>
            <a:off x="5114538" y="1076262"/>
            <a:ext cx="14154924" cy="1573613"/>
          </a:xfrm>
          <a:prstGeom prst="rect">
            <a:avLst/>
          </a:prstGeom>
        </p:spPr>
        <p:txBody>
          <a:bodyPr/>
          <a:lstStyle>
            <a:lvl1pPr algn="ctr" defTabSz="2170176">
              <a:defRPr spc="-89" sz="8900"/>
            </a:lvl1pPr>
          </a:lstStyle>
          <a:p>
            <a:pPr/>
            <a:r>
              <a:t>Objectives</a:t>
            </a:r>
          </a:p>
        </p:txBody>
      </p:sp>
      <p:sp>
        <p:nvSpPr>
          <p:cNvPr id="202" name="To develop a stabilized PINN framework that accurately models power system dynamics governed by the swing equation.…"/>
          <p:cNvSpPr txBox="1"/>
          <p:nvPr>
            <p:ph type="body" idx="4294967295"/>
          </p:nvPr>
        </p:nvSpPr>
        <p:spPr>
          <a:xfrm>
            <a:off x="2142001" y="3649841"/>
            <a:ext cx="20099998" cy="7033052"/>
          </a:xfrm>
          <a:prstGeom prst="rect">
            <a:avLst/>
          </a:prstGeom>
        </p:spPr>
        <p:txBody>
          <a:bodyPr/>
          <a:lstStyle/>
          <a:p>
            <a:pPr indent="-317500" defTabSz="457200">
              <a:spcBef>
                <a:spcPts val="300"/>
              </a:spcBef>
              <a:buClr>
                <a:srgbClr val="1A1C1E"/>
              </a:buClr>
              <a:buFont typeface="Helvetica"/>
              <a:defRPr sz="5000">
                <a:solidFill>
                  <a:srgbClr val="1A1C1E"/>
                </a:solidFill>
                <a:latin typeface="Produkt Light"/>
                <a:ea typeface="Produkt Light"/>
                <a:cs typeface="Produkt Light"/>
                <a:sym typeface="Produkt Light"/>
              </a:defRPr>
            </a:pPr>
            <a:r>
              <a:t>To develop a stabilized PINN framework that </a:t>
            </a:r>
            <a:r>
              <a:rPr>
                <a:latin typeface="Produkt Medium"/>
                <a:ea typeface="Produkt Medium"/>
                <a:cs typeface="Produkt Medium"/>
                <a:sym typeface="Produkt Medium"/>
              </a:rPr>
              <a:t>accurately models power system dynamics</a:t>
            </a:r>
            <a:r>
              <a:t> governed by the </a:t>
            </a:r>
            <a:r>
              <a:rPr i="1">
                <a:latin typeface="Produkt Medium"/>
                <a:ea typeface="Produkt Medium"/>
                <a:cs typeface="Produkt Medium"/>
                <a:sym typeface="Produkt Medium"/>
              </a:rPr>
              <a:t>swing equation</a:t>
            </a:r>
            <a:r>
              <a:t>.</a:t>
            </a:r>
          </a:p>
          <a:p>
            <a:pPr indent="-317500" defTabSz="457200">
              <a:spcBef>
                <a:spcPts val="300"/>
              </a:spcBef>
              <a:buClr>
                <a:srgbClr val="1A1C1E"/>
              </a:buClr>
              <a:buFont typeface="Helvetica"/>
              <a:defRPr sz="5000">
                <a:solidFill>
                  <a:srgbClr val="1A1C1E"/>
                </a:solidFill>
                <a:latin typeface="Produkt Light"/>
                <a:ea typeface="Produkt Light"/>
                <a:cs typeface="Produkt Light"/>
                <a:sym typeface="Produkt Light"/>
              </a:defRPr>
            </a:pPr>
            <a:r>
              <a:t>To validate that the physics residual provides a high-fidelity signal for </a:t>
            </a:r>
            <a:r>
              <a:rPr>
                <a:latin typeface="Produkt Medium"/>
                <a:ea typeface="Produkt Medium"/>
                <a:cs typeface="Produkt Medium"/>
                <a:sym typeface="Produkt Medium"/>
              </a:rPr>
              <a:t>real-time</a:t>
            </a:r>
            <a:r>
              <a:t> anomaly detection.</a:t>
            </a:r>
          </a:p>
          <a:p>
            <a:pPr indent="-317500" defTabSz="457200">
              <a:spcBef>
                <a:spcPts val="300"/>
              </a:spcBef>
              <a:buClr>
                <a:srgbClr val="1A1C1E"/>
              </a:buClr>
              <a:buFont typeface="Helvetica"/>
              <a:defRPr sz="5000">
                <a:solidFill>
                  <a:srgbClr val="1A1C1E"/>
                </a:solidFill>
                <a:latin typeface="Produkt Light"/>
                <a:ea typeface="Produkt Light"/>
                <a:cs typeface="Produkt Light"/>
                <a:sym typeface="Produkt Light"/>
              </a:defRPr>
            </a:pPr>
            <a:r>
              <a:t>To quantitatively </a:t>
            </a:r>
            <a:r>
              <a:rPr>
                <a:latin typeface="Produkt Medium"/>
                <a:ea typeface="Produkt Medium"/>
                <a:cs typeface="Produkt Medium"/>
                <a:sym typeface="Produkt Medium"/>
              </a:rPr>
              <a:t>compare the performance</a:t>
            </a:r>
            <a:r>
              <a:t> of our </a:t>
            </a:r>
            <a:r>
              <a:rPr i="1">
                <a:latin typeface="Produkt Medium"/>
                <a:ea typeface="Produkt Medium"/>
                <a:cs typeface="Produkt Medium"/>
                <a:sym typeface="Produkt Medium"/>
              </a:rPr>
              <a:t>PINN</a:t>
            </a:r>
            <a:r>
              <a:t> framework against a benchmark </a:t>
            </a:r>
            <a:r>
              <a:rPr i="1">
                <a:latin typeface="Produkt Medium"/>
                <a:ea typeface="Produkt Medium"/>
                <a:cs typeface="Produkt Medium"/>
                <a:sym typeface="Produkt Medium"/>
              </a:rPr>
              <a:t>LSTM model</a:t>
            </a:r>
            <a:r>
              <a:t>.</a:t>
            </a:r>
          </a:p>
        </p:txBody>
      </p:sp>
      <p:sp>
        <p:nvSpPr>
          <p:cNvPr id="203" name="Slide Number"/>
          <p:cNvSpPr txBox="1"/>
          <p:nvPr>
            <p:ph type="sldNum" sz="quarter" idx="4294967295"/>
          </p:nvPr>
        </p:nvSpPr>
        <p:spPr>
          <a:xfrm>
            <a:off x="23678641" y="12458699"/>
            <a:ext cx="268479"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Outcomes and Impacts"/>
          <p:cNvSpPr txBox="1"/>
          <p:nvPr>
            <p:ph type="title" idx="4294967295"/>
          </p:nvPr>
        </p:nvSpPr>
        <p:spPr>
          <a:xfrm>
            <a:off x="5114538" y="1076262"/>
            <a:ext cx="14154924" cy="1573613"/>
          </a:xfrm>
          <a:prstGeom prst="rect">
            <a:avLst/>
          </a:prstGeom>
        </p:spPr>
        <p:txBody>
          <a:bodyPr/>
          <a:lstStyle>
            <a:lvl1pPr algn="ctr" defTabSz="2170176">
              <a:defRPr spc="-89" sz="8900"/>
            </a:lvl1pPr>
          </a:lstStyle>
          <a:p>
            <a:pPr/>
            <a:r>
              <a:t>Outcomes and Impacts</a:t>
            </a:r>
          </a:p>
        </p:txBody>
      </p:sp>
      <p:sp>
        <p:nvSpPr>
          <p:cNvPr id="206" name="A Novel Framework: A physically-grounded, interpretable solution for smart grid monitoring.…"/>
          <p:cNvSpPr txBox="1"/>
          <p:nvPr>
            <p:ph type="body" idx="4294967295"/>
          </p:nvPr>
        </p:nvSpPr>
        <p:spPr>
          <a:xfrm>
            <a:off x="2142001" y="3649841"/>
            <a:ext cx="20099998" cy="7033052"/>
          </a:xfrm>
          <a:prstGeom prst="rect">
            <a:avLst/>
          </a:prstGeom>
        </p:spPr>
        <p:txBody>
          <a:bodyPr/>
          <a:lstStyle/>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A Novel Framework:</a:t>
            </a:r>
            <a:r>
              <a:t> A </a:t>
            </a:r>
            <a:r>
              <a:rPr>
                <a:latin typeface="Produkt Medium"/>
                <a:ea typeface="Produkt Medium"/>
                <a:cs typeface="Produkt Medium"/>
                <a:sym typeface="Produkt Medium"/>
              </a:rPr>
              <a:t>physically-grounded</a:t>
            </a:r>
            <a:r>
              <a:t>, </a:t>
            </a:r>
            <a:r>
              <a:rPr>
                <a:latin typeface="Produkt Medium"/>
                <a:ea typeface="Produkt Medium"/>
                <a:cs typeface="Produkt Medium"/>
                <a:sym typeface="Produkt Medium"/>
              </a:rPr>
              <a:t>interpretable</a:t>
            </a:r>
            <a:r>
              <a:t> solution for smart grid monitoring.</a:t>
            </a:r>
          </a:p>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Data-Efficiency:</a:t>
            </a:r>
            <a:r>
              <a:t> Overcomes the major hurdle of requiring </a:t>
            </a:r>
            <a:r>
              <a:rPr>
                <a:latin typeface="Produkt Medium"/>
                <a:ea typeface="Produkt Medium"/>
                <a:cs typeface="Produkt Medium"/>
                <a:sym typeface="Produkt Medium"/>
              </a:rPr>
              <a:t>large, labeled</a:t>
            </a:r>
            <a:r>
              <a:t> fault datasets.</a:t>
            </a:r>
          </a:p>
          <a:p>
            <a:pPr indent="-317500" defTabSz="457200">
              <a:spcBef>
                <a:spcPts val="300"/>
              </a:spcBef>
              <a:buClr>
                <a:srgbClr val="1A1C1E"/>
              </a:buClr>
              <a:buFont typeface="Helvetica"/>
              <a:defRPr sz="5000">
                <a:solidFill>
                  <a:srgbClr val="1A1C1E"/>
                </a:solidFill>
                <a:latin typeface="Produkt Regular"/>
                <a:ea typeface="Produkt Regular"/>
                <a:cs typeface="Produkt Regular"/>
                <a:sym typeface="Produkt Regular"/>
              </a:defRPr>
            </a:pPr>
            <a:r>
              <a:t>Enhanced Reliability:</a:t>
            </a:r>
            <a:r>
              <a:t> A significant step towards more intelligent and </a:t>
            </a:r>
            <a:r>
              <a:rPr i="1">
                <a:latin typeface="Produkt Medium"/>
                <a:ea typeface="Produkt Medium"/>
                <a:cs typeface="Produkt Medium"/>
                <a:sym typeface="Produkt Medium"/>
              </a:rPr>
              <a:t>resilient power grids, preventing costly blackouts</a:t>
            </a:r>
            <a:r>
              <a:t>.</a:t>
            </a:r>
          </a:p>
        </p:txBody>
      </p:sp>
      <p:sp>
        <p:nvSpPr>
          <p:cNvPr id="207" name="Slide Number"/>
          <p:cNvSpPr txBox="1"/>
          <p:nvPr>
            <p:ph type="sldNum" sz="quarter" idx="4294967295"/>
          </p:nvPr>
        </p:nvSpPr>
        <p:spPr>
          <a:xfrm>
            <a:off x="23675339" y="12458699"/>
            <a:ext cx="271781"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